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Layouts/slideLayout89.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 id="2147483734" r:id="rId3"/>
    <p:sldMasterId id="2147483759" r:id="rId4"/>
  </p:sldMasterIdLst>
  <p:notesMasterIdLst>
    <p:notesMasterId r:id="rId26"/>
  </p:notesMasterIdLst>
  <p:sldIdLst>
    <p:sldId id="302" r:id="rId5"/>
    <p:sldId id="299" r:id="rId6"/>
    <p:sldId id="300" r:id="rId7"/>
    <p:sldId id="283" r:id="rId8"/>
    <p:sldId id="259" r:id="rId9"/>
    <p:sldId id="276" r:id="rId10"/>
    <p:sldId id="261" r:id="rId11"/>
    <p:sldId id="262" r:id="rId12"/>
    <p:sldId id="277" r:id="rId13"/>
    <p:sldId id="263" r:id="rId14"/>
    <p:sldId id="282" r:id="rId15"/>
    <p:sldId id="264" r:id="rId16"/>
    <p:sldId id="278" r:id="rId17"/>
    <p:sldId id="265" r:id="rId18"/>
    <p:sldId id="267" r:id="rId19"/>
    <p:sldId id="268" r:id="rId20"/>
    <p:sldId id="279" r:id="rId21"/>
    <p:sldId id="275" r:id="rId22"/>
    <p:sldId id="280" r:id="rId23"/>
    <p:sldId id="281" r:id="rId24"/>
    <p:sldId id="30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295" autoAdjust="0"/>
    <p:restoredTop sz="65909" autoAdjust="0"/>
  </p:normalViewPr>
  <p:slideViewPr>
    <p:cSldViewPr snapToGrid="0">
      <p:cViewPr>
        <p:scale>
          <a:sx n="60" d="100"/>
          <a:sy n="60" d="100"/>
        </p:scale>
        <p:origin x="630" y="63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BCCE0-555E-49DA-AD54-E2A8E3DE16EF}"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8F6E5-5E12-4623-90BB-7EC2ED9BF81B}" type="slidenum">
              <a:rPr lang="en-US" smtClean="0"/>
              <a:pPr/>
              <a:t>‹#›</a:t>
            </a:fld>
            <a:endParaRPr lang="en-US"/>
          </a:p>
        </p:txBody>
      </p:sp>
    </p:spTree>
    <p:extLst>
      <p:ext uri="{BB962C8B-B14F-4D97-AF65-F5344CB8AC3E}">
        <p14:creationId xmlns=""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Note:  This is a cover slide – it is not part of the numbered slides in the Facilitator’s Guide. </a:t>
            </a:r>
            <a:r>
              <a:rPr lang="en-US" dirty="0" smtClean="0"/>
              <a:t>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F92A7E51-C274-4468-BF96-9236C4FF08EC}"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For girls who are not yet married but their parents are in the process of negotiating their marriage or are actively planning for it, the case management response should include:</a:t>
            </a:r>
          </a:p>
          <a:p>
            <a:endParaRPr lang="en-US" baseline="0" dirty="0" smtClean="0"/>
          </a:p>
          <a:p>
            <a:r>
              <a:rPr lang="en-US" b="1" baseline="0" dirty="0" smtClean="0"/>
              <a:t>First understand the situation and how the girl feels about the marriage</a:t>
            </a:r>
            <a:endParaRPr lang="en-US" baseline="0" dirty="0" smtClean="0"/>
          </a:p>
          <a:p>
            <a:endParaRPr lang="en-US" baseline="0" dirty="0" smtClean="0"/>
          </a:p>
          <a:p>
            <a:r>
              <a:rPr lang="en-US" b="1" baseline="0" dirty="0" smtClean="0"/>
              <a:t>Provide information.  </a:t>
            </a:r>
            <a:endParaRPr lang="en-US" baseline="0" dirty="0" smtClean="0"/>
          </a:p>
          <a:p>
            <a:pPr indent="-457200">
              <a:buClr>
                <a:schemeClr val="accent4">
                  <a:lumMod val="75000"/>
                </a:schemeClr>
              </a:buClr>
              <a:buFont typeface="Arial" panose="020B0604020202020204" pitchFamily="34" charset="0"/>
              <a:buNone/>
            </a:pPr>
            <a:endParaRPr lang="en-US" sz="1200" baseline="0" dirty="0" smtClean="0">
              <a:solidFill>
                <a:schemeClr val="tx1"/>
              </a:solidFill>
            </a:endParaRPr>
          </a:p>
          <a:p>
            <a:pPr indent="-457200">
              <a:buClr>
                <a:schemeClr val="accent4">
                  <a:lumMod val="75000"/>
                </a:schemeClr>
              </a:buClr>
              <a:buFont typeface="Arial" panose="020B0604020202020204" pitchFamily="34" charset="0"/>
              <a:buNone/>
            </a:pPr>
            <a:r>
              <a:rPr lang="en-US" sz="1200" b="1" dirty="0" smtClean="0">
                <a:solidFill>
                  <a:schemeClr val="tx1"/>
                </a:solidFill>
              </a:rPr>
              <a:t>Potentially engage a supportive adult (assessing risks involved)</a:t>
            </a:r>
          </a:p>
          <a:p>
            <a:pPr indent="-457200">
              <a:buClr>
                <a:schemeClr val="accent4">
                  <a:lumMod val="75000"/>
                </a:schemeClr>
              </a:buClr>
              <a:buFont typeface="Arial" panose="020B0604020202020204" pitchFamily="34" charset="0"/>
              <a:buNone/>
            </a:pPr>
            <a:endParaRPr lang="en-US" sz="1200" dirty="0" smtClean="0">
              <a:solidFill>
                <a:schemeClr val="tx1"/>
              </a:solidFill>
            </a:endParaRPr>
          </a:p>
          <a:p>
            <a:pPr indent="-457200">
              <a:buClr>
                <a:schemeClr val="accent4">
                  <a:lumMod val="75000"/>
                </a:schemeClr>
              </a:buClr>
              <a:buFont typeface="Arial" panose="020B0604020202020204" pitchFamily="34" charset="0"/>
              <a:buNone/>
            </a:pPr>
            <a:r>
              <a:rPr lang="en-US" sz="1200" b="1" dirty="0" smtClean="0">
                <a:solidFill>
                  <a:schemeClr val="tx1"/>
                </a:solidFill>
              </a:rPr>
              <a:t>If decision to marry the girl still moves forward </a:t>
            </a:r>
            <a:r>
              <a:rPr lang="en-US" sz="1200" b="1" dirty="0" smtClean="0">
                <a:solidFill>
                  <a:schemeClr val="tx1"/>
                </a:solidFill>
                <a:sym typeface="Wingdings" pitchFamily="2" charset="2"/>
              </a:rPr>
              <a:t> Risk reduction</a:t>
            </a:r>
            <a:endParaRPr lang="en-US" sz="1200" b="1" dirty="0" smtClean="0">
              <a:solidFill>
                <a:schemeClr val="tx1"/>
              </a:solidFill>
            </a:endParaRPr>
          </a:p>
          <a:p>
            <a:endParaRPr lang="en-US" baseline="0" dirty="0" smtClean="0"/>
          </a:p>
          <a:p>
            <a:r>
              <a:rPr lang="en-US" baseline="0" dirty="0" smtClean="0"/>
              <a:t>We will go into each of these responses in more detail.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10</a:t>
            </a:fld>
            <a:endParaRPr lang="en-US"/>
          </a:p>
        </p:txBody>
      </p:sp>
    </p:spTree>
    <p:extLst>
      <p:ext uri="{BB962C8B-B14F-4D97-AF65-F5344CB8AC3E}">
        <p14:creationId xmlns="" xmlns:p14="http://schemas.microsoft.com/office/powerpoint/2010/main" val="4171477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First understand the situation and how the girl feels about the marriage; </a:t>
            </a:r>
            <a:r>
              <a:rPr lang="en-US" baseline="0" dirty="0" smtClean="0"/>
              <a:t>we know that some girls are initially excited about the marriage because they get to dress up and have a party, but know little more of what the marriage will entail. </a:t>
            </a:r>
          </a:p>
          <a:p>
            <a:endParaRPr lang="en-US" baseline="0" dirty="0" smtClean="0"/>
          </a:p>
          <a:p>
            <a:r>
              <a:rPr lang="en-US" b="1" baseline="0" dirty="0" smtClean="0"/>
              <a:t>Provide information.  </a:t>
            </a:r>
            <a:r>
              <a:rPr lang="en-US" baseline="0" dirty="0" smtClean="0"/>
              <a:t>Once you have gathered enough information, you will provide information to the girl client. You can start by asking the girl “how do you think getting married will impact your life?”; it is also helpful to use communication materials that your office may already have.</a:t>
            </a:r>
          </a:p>
          <a:p>
            <a:endParaRPr lang="en-US" b="1" baseline="0" dirty="0" smtClean="0"/>
          </a:p>
          <a:p>
            <a:r>
              <a:rPr lang="en-US" baseline="0" dirty="0" smtClean="0"/>
              <a:t> </a:t>
            </a:r>
            <a:r>
              <a:rPr lang="en-US" b="1" baseline="0" dirty="0" smtClean="0"/>
              <a:t>** Brainstorm as a group what information it might be useful to share with the girl.  Flipchart responses**</a:t>
            </a:r>
          </a:p>
          <a:p>
            <a:endParaRPr lang="en-US" baseline="0" dirty="0" smtClean="0"/>
          </a:p>
          <a:p>
            <a:r>
              <a:rPr lang="en-US" baseline="0" dirty="0" smtClean="0"/>
              <a:t>Some of the information you want to provide includes:</a:t>
            </a:r>
          </a:p>
          <a:p>
            <a:endParaRPr lang="en-US" baseline="0" dirty="0" smtClean="0"/>
          </a:p>
          <a:p>
            <a:pPr>
              <a:buFont typeface="Arial" pitchFamily="34" charset="0"/>
              <a:buChar char="•"/>
            </a:pPr>
            <a:r>
              <a:rPr lang="en-US" sz="1200" kern="1200" baseline="0" dirty="0" smtClean="0">
                <a:solidFill>
                  <a:schemeClr val="tx1"/>
                </a:solidFill>
                <a:latin typeface="+mn-lt"/>
                <a:ea typeface="+mn-ea"/>
                <a:cs typeface="+mn-cs"/>
              </a:rPr>
              <a:t> Getting married at her age will likely restrict her freedom. Girls who get married young usually do not get to</a:t>
            </a:r>
          </a:p>
          <a:p>
            <a:r>
              <a:rPr lang="en-US" sz="1200" kern="1200" baseline="0" dirty="0" smtClean="0">
                <a:solidFill>
                  <a:schemeClr val="tx1"/>
                </a:solidFill>
                <a:latin typeface="+mn-lt"/>
                <a:ea typeface="+mn-ea"/>
                <a:cs typeface="+mn-cs"/>
              </a:rPr>
              <a:t>see their friends as much and are not allowed to attend school anymore. </a:t>
            </a:r>
          </a:p>
          <a:p>
            <a:pPr>
              <a:buFont typeface="Arial" pitchFamily="34" charset="0"/>
              <a:buChar char="•"/>
            </a:pPr>
            <a:r>
              <a:rPr lang="en-US" sz="1200" kern="1200" baseline="0" dirty="0" smtClean="0">
                <a:solidFill>
                  <a:schemeClr val="tx1"/>
                </a:solidFill>
                <a:latin typeface="+mn-lt"/>
                <a:ea typeface="+mn-ea"/>
                <a:cs typeface="+mn-cs"/>
              </a:rPr>
              <a:t> Many girls who get married will be expected to have sex before they want to, and because of power dynamics</a:t>
            </a:r>
          </a:p>
          <a:p>
            <a:r>
              <a:rPr lang="en-US" sz="1200" kern="1200" baseline="0" dirty="0" smtClean="0">
                <a:solidFill>
                  <a:schemeClr val="tx1"/>
                </a:solidFill>
                <a:latin typeface="+mn-lt"/>
                <a:ea typeface="+mn-ea"/>
                <a:cs typeface="+mn-cs"/>
              </a:rPr>
              <a:t>within the relationship, sex will likely not be based on their own willingness or consent—and it may well be</a:t>
            </a:r>
          </a:p>
          <a:p>
            <a:r>
              <a:rPr lang="en-US" sz="1200" kern="1200" baseline="0" dirty="0" smtClean="0">
                <a:solidFill>
                  <a:schemeClr val="tx1"/>
                </a:solidFill>
                <a:latin typeface="+mn-lt"/>
                <a:ea typeface="+mn-ea"/>
                <a:cs typeface="+mn-cs"/>
              </a:rPr>
              <a:t>physically forced. Given that most often the men to whom girls are married are older and sexually experienced,</a:t>
            </a:r>
          </a:p>
          <a:p>
            <a:r>
              <a:rPr lang="en-US" sz="1200" kern="1200" baseline="0" dirty="0" smtClean="0">
                <a:solidFill>
                  <a:schemeClr val="tx1"/>
                </a:solidFill>
                <a:latin typeface="+mn-lt"/>
                <a:ea typeface="+mn-ea"/>
                <a:cs typeface="+mn-cs"/>
              </a:rPr>
              <a:t>this could put the girl at increased risk of HIV and other STIs, particularly when there is physical force.</a:t>
            </a:r>
          </a:p>
          <a:p>
            <a:pPr>
              <a:buFont typeface="Arial" pitchFamily="34" charset="0"/>
              <a:buChar char="•"/>
            </a:pPr>
            <a:r>
              <a:rPr lang="en-US" sz="1200" kern="1200" baseline="0" dirty="0" smtClean="0">
                <a:solidFill>
                  <a:schemeClr val="tx1"/>
                </a:solidFill>
                <a:latin typeface="+mn-lt"/>
                <a:ea typeface="+mn-ea"/>
                <a:cs typeface="+mn-cs"/>
              </a:rPr>
              <a:t> Many girls give birth within the first year of marriage, when their bodies are not fully matured. There can be</a:t>
            </a:r>
          </a:p>
          <a:p>
            <a:r>
              <a:rPr lang="en-US" sz="1200" kern="1200" baseline="0" dirty="0" smtClean="0">
                <a:solidFill>
                  <a:schemeClr val="tx1"/>
                </a:solidFill>
                <a:latin typeface="+mn-lt"/>
                <a:ea typeface="+mn-ea"/>
                <a:cs typeface="+mn-cs"/>
              </a:rPr>
              <a:t>serious health consequences from this.</a:t>
            </a:r>
          </a:p>
          <a:p>
            <a:pPr>
              <a:buFont typeface="Arial" pitchFamily="34" charset="0"/>
              <a:buChar char="•"/>
            </a:pPr>
            <a:r>
              <a:rPr lang="en-US" sz="1200" kern="1200" baseline="0" dirty="0" smtClean="0">
                <a:solidFill>
                  <a:schemeClr val="tx1"/>
                </a:solidFill>
                <a:latin typeface="+mn-lt"/>
                <a:ea typeface="+mn-ea"/>
                <a:cs typeface="+mn-cs"/>
              </a:rPr>
              <a:t> Girls in early marriages are more likely to experience intimate partner violence.</a:t>
            </a:r>
            <a:endParaRPr lang="en-US" b="1" baseline="0" dirty="0" smtClean="0"/>
          </a:p>
          <a:p>
            <a:endParaRPr lang="en-US" b="1" baseline="0" dirty="0" smtClean="0"/>
          </a:p>
          <a:p>
            <a:endParaRPr lang="en-US" b="1" baseline="0" dirty="0" smtClean="0"/>
          </a:p>
          <a:p>
            <a:r>
              <a:rPr lang="en-US" b="1" baseline="0" dirty="0" smtClean="0"/>
              <a:t>Determine if there is a supportive family member or trusted adult in her life. </a:t>
            </a:r>
            <a:r>
              <a:rPr lang="en-US" baseline="0" dirty="0" smtClean="0"/>
              <a:t>This must be a thorough conversation to ensure that engaging an adult will not put the girl at risk.  You and the girl will need to plan for when and how she will approach the supportive adult; role plays can be a helpful tool to use in these moments. Role play with the girl what she will say and how she will approach the adult. You will then need to identify a time and place to follow-up with her to check in about the conversation. </a:t>
            </a:r>
          </a:p>
          <a:p>
            <a:endParaRPr lang="en-US" baseline="0" dirty="0" smtClean="0"/>
          </a:p>
          <a:p>
            <a:r>
              <a:rPr lang="en-US" baseline="0" dirty="0" smtClean="0"/>
              <a:t>If the adult was indeed supportive and caring, and you assess it will be safe, you can engage the adult in a joint or one-on-one session. </a:t>
            </a:r>
          </a:p>
          <a:p>
            <a:endParaRPr lang="en-US" baseline="0" dirty="0" smtClean="0"/>
          </a:p>
        </p:txBody>
      </p:sp>
      <p:sp>
        <p:nvSpPr>
          <p:cNvPr id="4" name="Slide Number Placeholder 3"/>
          <p:cNvSpPr>
            <a:spLocks noGrp="1"/>
          </p:cNvSpPr>
          <p:nvPr>
            <p:ph type="sldNum" sz="quarter" idx="10"/>
          </p:nvPr>
        </p:nvSpPr>
        <p:spPr/>
        <p:txBody>
          <a:bodyPr/>
          <a:lstStyle/>
          <a:p>
            <a:fld id="{C568F6E5-5E12-4623-90BB-7EC2ED9BF81B}" type="slidenum">
              <a:rPr lang="en-US" smtClean="0"/>
              <a:pPr/>
              <a:t>11</a:t>
            </a:fld>
            <a:endParaRPr lang="en-US"/>
          </a:p>
        </p:txBody>
      </p:sp>
    </p:spTree>
    <p:extLst>
      <p:ext uri="{BB962C8B-B14F-4D97-AF65-F5344CB8AC3E}">
        <p14:creationId xmlns="" xmlns:p14="http://schemas.microsoft.com/office/powerpoint/2010/main" val="964471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Working with a parent or</a:t>
            </a:r>
            <a:r>
              <a:rPr lang="en-US" b="1" baseline="0" dirty="0" smtClean="0"/>
              <a:t> family member</a:t>
            </a:r>
            <a:endParaRPr lang="en-US" b="1" dirty="0" smtClean="0"/>
          </a:p>
          <a:p>
            <a:r>
              <a:rPr lang="en-US" dirty="0" smtClean="0"/>
              <a:t>If</a:t>
            </a:r>
            <a:r>
              <a:rPr lang="en-US" baseline="0" dirty="0" smtClean="0"/>
              <a:t> you are engaging with the girl’s parent or other family member with decision making power, be NONJUDGMENTAL in your conversation.   Your goal is to understand the family and environmental circumstances that are contributing to the early marriage decision. You want to support the caregiver in thinking through the pros and cons of the early marriage and then provide information about the consequences of early marriage. These consequences are similar to those you explained to the girl, but tailored to the adult perspective:</a:t>
            </a:r>
          </a:p>
          <a:p>
            <a:endParaRPr lang="en-US" baseline="0" dirty="0" smtClean="0"/>
          </a:p>
          <a:p>
            <a:pPr>
              <a:buFont typeface="Arial" pitchFamily="34" charset="0"/>
              <a:buChar char="•"/>
            </a:pPr>
            <a:r>
              <a:rPr lang="en-US" sz="1200" kern="1200" baseline="0" dirty="0" smtClean="0">
                <a:solidFill>
                  <a:schemeClr val="tx1"/>
                </a:solidFill>
                <a:latin typeface="+mn-lt"/>
                <a:ea typeface="+mn-ea"/>
                <a:cs typeface="+mn-cs"/>
              </a:rPr>
              <a:t>  Early marriage restricts girls’ freedom, isolates them from peers and ends their education prematurely.</a:t>
            </a:r>
          </a:p>
          <a:p>
            <a:pPr>
              <a:buFont typeface="Arial" pitchFamily="34" charset="0"/>
              <a:buChar char="•"/>
            </a:pPr>
            <a:r>
              <a:rPr lang="en-US" sz="1200" kern="1200" baseline="0" dirty="0" smtClean="0">
                <a:solidFill>
                  <a:schemeClr val="tx1"/>
                </a:solidFill>
                <a:latin typeface="+mn-lt"/>
                <a:ea typeface="+mn-ea"/>
                <a:cs typeface="+mn-cs"/>
              </a:rPr>
              <a:t> Girls are often wed to men who are older and more sexually experienced; young brides lack power</a:t>
            </a:r>
          </a:p>
          <a:p>
            <a:r>
              <a:rPr lang="en-US" sz="1200" kern="1200" baseline="0" dirty="0" smtClean="0">
                <a:solidFill>
                  <a:schemeClr val="tx1"/>
                </a:solidFill>
                <a:latin typeface="+mn-lt"/>
                <a:ea typeface="+mn-ea"/>
                <a:cs typeface="+mn-cs"/>
              </a:rPr>
              <a:t>and are more likely to experience intimate partner violence.</a:t>
            </a:r>
          </a:p>
          <a:p>
            <a:pPr>
              <a:buFont typeface="Arial" pitchFamily="34" charset="0"/>
              <a:buChar char="•"/>
            </a:pPr>
            <a:r>
              <a:rPr lang="en-US" sz="1200" kern="1200" baseline="0" dirty="0" smtClean="0">
                <a:solidFill>
                  <a:schemeClr val="tx1"/>
                </a:solidFill>
                <a:latin typeface="+mn-lt"/>
                <a:ea typeface="+mn-ea"/>
                <a:cs typeface="+mn-cs"/>
              </a:rPr>
              <a:t> They risk exposure to HIV and other STIs. Eighty percent of unprotected sex among adolescent girls in</a:t>
            </a:r>
          </a:p>
          <a:p>
            <a:r>
              <a:rPr lang="en-US" sz="1200" kern="1200" baseline="0" dirty="0" smtClean="0">
                <a:solidFill>
                  <a:schemeClr val="tx1"/>
                </a:solidFill>
                <a:latin typeface="+mn-lt"/>
                <a:ea typeface="+mn-ea"/>
                <a:cs typeface="+mn-cs"/>
              </a:rPr>
              <a:t>the developing world occurs within marriage.</a:t>
            </a:r>
          </a:p>
          <a:p>
            <a:pPr>
              <a:buFont typeface="Arial" pitchFamily="34" charset="0"/>
              <a:buChar char="•"/>
            </a:pPr>
            <a:r>
              <a:rPr lang="en-US" sz="1200" kern="1200" baseline="0" dirty="0" smtClean="0">
                <a:solidFill>
                  <a:schemeClr val="tx1"/>
                </a:solidFill>
                <a:latin typeface="+mn-lt"/>
                <a:ea typeface="+mn-ea"/>
                <a:cs typeface="+mn-cs"/>
              </a:rPr>
              <a:t> Because girls married young are likely to give birth within one year of marriage and their bodies may</a:t>
            </a:r>
          </a:p>
          <a:p>
            <a:r>
              <a:rPr lang="en-US" sz="1200" kern="1200" baseline="0" dirty="0" smtClean="0">
                <a:solidFill>
                  <a:schemeClr val="tx1"/>
                </a:solidFill>
                <a:latin typeface="+mn-lt"/>
                <a:ea typeface="+mn-ea"/>
                <a:cs typeface="+mn-cs"/>
              </a:rPr>
              <a:t>not be fully developed, they are more likely to experience complications in childbirth.</a:t>
            </a:r>
          </a:p>
          <a:p>
            <a:pPr>
              <a:buFont typeface="Arial" pitchFamily="34" charset="0"/>
              <a:buChar char="•"/>
            </a:pPr>
            <a:r>
              <a:rPr lang="en-US" sz="1200" kern="1200" baseline="0" dirty="0" smtClean="0">
                <a:solidFill>
                  <a:schemeClr val="tx1"/>
                </a:solidFill>
                <a:latin typeface="+mn-lt"/>
                <a:ea typeface="+mn-ea"/>
                <a:cs typeface="+mn-cs"/>
              </a:rPr>
              <a:t>  Provide Information on the legal framework, where relevant. This should be provided in a non-threatening</a:t>
            </a:r>
          </a:p>
          <a:p>
            <a:r>
              <a:rPr lang="en-US" sz="1200" kern="1200" baseline="0" dirty="0" smtClean="0">
                <a:solidFill>
                  <a:schemeClr val="tx1"/>
                </a:solidFill>
                <a:latin typeface="+mn-lt"/>
                <a:ea typeface="+mn-ea"/>
                <a:cs typeface="+mn-cs"/>
              </a:rPr>
              <a:t>way so that the family is not encouraged to marry the girl in another location or clandestinely. It is</a:t>
            </a:r>
          </a:p>
          <a:p>
            <a:r>
              <a:rPr lang="en-US" sz="1200" kern="1200" baseline="0" dirty="0" smtClean="0">
                <a:solidFill>
                  <a:schemeClr val="tx1"/>
                </a:solidFill>
                <a:latin typeface="+mn-lt"/>
                <a:ea typeface="+mn-ea"/>
                <a:cs typeface="+mn-cs"/>
              </a:rPr>
              <a:t>intended to serve as an argument for waiting until the girl is older, when more protections will be</a:t>
            </a:r>
          </a:p>
          <a:p>
            <a:r>
              <a:rPr lang="en-US" sz="1200" kern="1200" baseline="0" dirty="0" smtClean="0">
                <a:solidFill>
                  <a:schemeClr val="tx1"/>
                </a:solidFill>
                <a:latin typeface="+mn-lt"/>
                <a:ea typeface="+mn-ea"/>
                <a:cs typeface="+mn-cs"/>
              </a:rPr>
              <a:t>afforded her and her family members.</a:t>
            </a:r>
          </a:p>
          <a:p>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If the trusted adult is outside of the family,</a:t>
            </a:r>
            <a:r>
              <a:rPr lang="en-US" baseline="0" dirty="0" smtClean="0"/>
              <a:t> assess with the adult their degree of influence over decision making in the family and their ability to get involved. You can also explore with this adult if s/he thinks one of the girl’s caregivers would be willing to speak with you, the caseworker. Again, assessing the risks in this situation is important for the girl’s safety, the supportive adult’s safety and your safety. If you deem it to be safe to engage a caregiver, obtain consent from the girl to do so and give her the option to be present for the meeting with her caregiver.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12</a:t>
            </a:fld>
            <a:endParaRPr lang="en-US"/>
          </a:p>
        </p:txBody>
      </p:sp>
    </p:spTree>
    <p:extLst>
      <p:ext uri="{BB962C8B-B14F-4D97-AF65-F5344CB8AC3E}">
        <p14:creationId xmlns="" xmlns:p14="http://schemas.microsoft.com/office/powerpoint/2010/main" val="15859315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your small groups, discuss how you</a:t>
            </a:r>
            <a:r>
              <a:rPr lang="en-US" baseline="0" dirty="0" smtClean="0"/>
              <a:t> would provide information to both girls and clients and caregivers. What topics do you expect to be difficult? How do you aim to properly address some of the more difficult topics? We’ll take about 10-15 minutes in the small groups and then come back to the larger group to share highlights of our discussions. </a:t>
            </a:r>
          </a:p>
          <a:p>
            <a:endParaRPr lang="en-US" baseline="0" dirty="0" smtClean="0"/>
          </a:p>
          <a:p>
            <a:pPr>
              <a:buFont typeface="Arial" pitchFamily="34" charset="0"/>
              <a:buNone/>
            </a:pPr>
            <a:r>
              <a:rPr lang="en-US" b="1" dirty="0" smtClean="0"/>
              <a:t>**Flip chart responses from group.**</a:t>
            </a:r>
          </a:p>
          <a:p>
            <a:pPr>
              <a:buFont typeface="Arial" pitchFamily="34" charset="0"/>
              <a:buNone/>
            </a:pPr>
            <a:endParaRPr lang="en-US" b="1" dirty="0" smtClean="0"/>
          </a:p>
          <a:p>
            <a:endParaRPr lang="en-US" baseline="0" dirty="0" smtClean="0"/>
          </a:p>
          <a:p>
            <a:endParaRPr lang="en-US" baseline="0" dirty="0" smtClean="0"/>
          </a:p>
          <a:p>
            <a:pPr>
              <a:buFont typeface="Arial" pitchFamily="34" charset="0"/>
              <a:buNone/>
            </a:pPr>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13</a:t>
            </a:fld>
            <a:endParaRPr lang="en-US"/>
          </a:p>
        </p:txBody>
      </p:sp>
    </p:spTree>
    <p:extLst>
      <p:ext uri="{BB962C8B-B14F-4D97-AF65-F5344CB8AC3E}">
        <p14:creationId xmlns="" xmlns:p14="http://schemas.microsoft.com/office/powerpoint/2010/main" val="33293517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If, following your engagement of the girl and a parent or other trusted adult, it remains likely that the marriage is</a:t>
            </a:r>
          </a:p>
          <a:p>
            <a:r>
              <a:rPr lang="en-US" sz="1200" kern="1200" baseline="0" dirty="0" smtClean="0">
                <a:solidFill>
                  <a:schemeClr val="tx1"/>
                </a:solidFill>
                <a:latin typeface="+mn-lt"/>
                <a:ea typeface="+mn-ea"/>
                <a:cs typeface="+mn-cs"/>
              </a:rPr>
              <a:t>going to move forward, your goal must be to prepare the girl to navigate her new relationship and environment in a</a:t>
            </a:r>
          </a:p>
          <a:p>
            <a:r>
              <a:rPr lang="en-US" sz="1200" kern="1200" baseline="0" dirty="0" smtClean="0">
                <a:solidFill>
                  <a:schemeClr val="tx1"/>
                </a:solidFill>
                <a:latin typeface="+mn-lt"/>
                <a:ea typeface="+mn-ea"/>
                <a:cs typeface="+mn-cs"/>
              </a:rPr>
              <a:t>way that minimizes her risk of violence and health complications. </a:t>
            </a:r>
            <a:r>
              <a:rPr lang="en-US" sz="1200" b="1" kern="1200" baseline="0" dirty="0" smtClean="0">
                <a:solidFill>
                  <a:schemeClr val="tx1"/>
                </a:solidFill>
                <a:latin typeface="+mn-lt"/>
                <a:ea typeface="+mn-ea"/>
                <a:cs typeface="+mn-cs"/>
              </a:rPr>
              <a:t>We call this risk reduction.</a:t>
            </a:r>
            <a:r>
              <a:rPr lang="en-US" sz="1200" kern="1200" baseline="0" dirty="0" smtClean="0">
                <a:solidFill>
                  <a:schemeClr val="tx1"/>
                </a:solidFill>
                <a:latin typeface="+mn-lt"/>
                <a:ea typeface="+mn-ea"/>
                <a:cs typeface="+mn-cs"/>
              </a:rPr>
              <a:t>  </a:t>
            </a:r>
            <a:endParaRPr lang="en-US" dirty="0" smtClean="0"/>
          </a:p>
          <a:p>
            <a:endParaRPr lang="en-US" dirty="0" smtClean="0"/>
          </a:p>
          <a:p>
            <a:r>
              <a:rPr lang="en-US" dirty="0" smtClean="0"/>
              <a:t>You</a:t>
            </a:r>
            <a:r>
              <a:rPr lang="en-US" baseline="0" dirty="0" smtClean="0"/>
              <a:t> will want to:</a:t>
            </a:r>
          </a:p>
          <a:p>
            <a:endParaRPr lang="en-US" baseline="0" dirty="0" smtClean="0"/>
          </a:p>
          <a:p>
            <a:r>
              <a:rPr lang="en-US" b="1" dirty="0" smtClean="0"/>
              <a:t>Assess</a:t>
            </a:r>
            <a:r>
              <a:rPr lang="en-US" b="1" baseline="0" dirty="0" smtClean="0"/>
              <a:t> with her </a:t>
            </a:r>
          </a:p>
          <a:p>
            <a:r>
              <a:rPr lang="en-US" sz="1200" kern="1200" baseline="0" dirty="0" smtClean="0">
                <a:solidFill>
                  <a:schemeClr val="tx1"/>
                </a:solidFill>
                <a:latin typeface="+mn-lt"/>
                <a:ea typeface="+mn-ea"/>
                <a:cs typeface="+mn-cs"/>
              </a:rPr>
              <a:t>What are her feelings now about the marriage?</a:t>
            </a:r>
          </a:p>
          <a:p>
            <a:r>
              <a:rPr lang="en-US" sz="1200" kern="1200" baseline="0" dirty="0" smtClean="0">
                <a:solidFill>
                  <a:schemeClr val="tx1"/>
                </a:solidFill>
                <a:latin typeface="+mn-lt"/>
                <a:ea typeface="+mn-ea"/>
                <a:cs typeface="+mn-cs"/>
              </a:rPr>
              <a:t>What are her questions/concerns?</a:t>
            </a:r>
          </a:p>
          <a:p>
            <a:r>
              <a:rPr lang="en-US" sz="1200" kern="1200" baseline="0" dirty="0" smtClean="0">
                <a:solidFill>
                  <a:schemeClr val="tx1"/>
                </a:solidFill>
                <a:latin typeface="+mn-lt"/>
                <a:ea typeface="+mn-ea"/>
                <a:cs typeface="+mn-cs"/>
              </a:rPr>
              <a:t>What are the potential risks for her, particularly related to safety and health? This should include questions</a:t>
            </a:r>
          </a:p>
          <a:p>
            <a:r>
              <a:rPr lang="en-US" sz="1200" kern="1200" baseline="0" dirty="0" smtClean="0">
                <a:solidFill>
                  <a:schemeClr val="tx1"/>
                </a:solidFill>
                <a:latin typeface="+mn-lt"/>
                <a:ea typeface="+mn-ea"/>
                <a:cs typeface="+mn-cs"/>
              </a:rPr>
              <a:t>about the person she will be marrying, and whether she recognizes any signs that he may be abusive.</a:t>
            </a:r>
            <a:endParaRPr lang="en-US" b="1" dirty="0" smtClean="0"/>
          </a:p>
          <a:p>
            <a:endParaRPr lang="en-US" baseline="0" dirty="0" smtClean="0"/>
          </a:p>
          <a:p>
            <a:r>
              <a:rPr lang="en-US" b="1" baseline="0" dirty="0" smtClean="0"/>
              <a:t>Safety plan.  </a:t>
            </a:r>
            <a:r>
              <a:rPr lang="en-US" baseline="0" dirty="0" smtClean="0"/>
              <a:t>Utilize your assessment to carry out a safety plan with her (covered in Module 12) if you identify together that there are current or potential safety risks from either her future husband, family members or community members. </a:t>
            </a:r>
          </a:p>
          <a:p>
            <a:endParaRPr lang="en-US" baseline="0" dirty="0" smtClean="0"/>
          </a:p>
          <a:p>
            <a:r>
              <a:rPr lang="en-US" b="1" baseline="0" dirty="0" smtClean="0"/>
              <a:t>Provide information and make potential referrals</a:t>
            </a:r>
          </a:p>
          <a:p>
            <a:r>
              <a:rPr lang="en-US" sz="1200" b="1" kern="1200" baseline="0" dirty="0" smtClean="0">
                <a:solidFill>
                  <a:schemeClr val="tx1"/>
                </a:solidFill>
                <a:latin typeface="+mn-lt"/>
                <a:ea typeface="+mn-ea"/>
                <a:cs typeface="+mn-cs"/>
              </a:rPr>
              <a:t>Reproductive health. </a:t>
            </a:r>
            <a:r>
              <a:rPr lang="en-US" sz="1200" kern="1200" baseline="0" dirty="0" smtClean="0">
                <a:solidFill>
                  <a:schemeClr val="tx1"/>
                </a:solidFill>
                <a:latin typeface="+mn-lt"/>
                <a:ea typeface="+mn-ea"/>
                <a:cs typeface="+mn-cs"/>
              </a:rPr>
              <a:t>It is incredibly important that you discuss and help the girl understand her sexual</a:t>
            </a:r>
          </a:p>
          <a:p>
            <a:r>
              <a:rPr lang="en-US" sz="1200" kern="1200" baseline="0" dirty="0" smtClean="0">
                <a:solidFill>
                  <a:schemeClr val="tx1"/>
                </a:solidFill>
                <a:latin typeface="+mn-lt"/>
                <a:ea typeface="+mn-ea"/>
                <a:cs typeface="+mn-cs"/>
              </a:rPr>
              <a:t>and reproductive health. If you feel that you do not have the appropriate skills or knowledge to do this, be</a:t>
            </a:r>
          </a:p>
          <a:p>
            <a:r>
              <a:rPr lang="en-US" sz="1200" kern="1200" baseline="0" dirty="0" smtClean="0">
                <a:solidFill>
                  <a:schemeClr val="tx1"/>
                </a:solidFill>
                <a:latin typeface="+mn-lt"/>
                <a:ea typeface="+mn-ea"/>
                <a:cs typeface="+mn-cs"/>
              </a:rPr>
              <a:t>sure to identify a reproductive health expert who can provide this information, and get the girl’s consent</a:t>
            </a:r>
          </a:p>
          <a:p>
            <a:r>
              <a:rPr lang="en-US" sz="1200" kern="1200" baseline="0" dirty="0" smtClean="0">
                <a:solidFill>
                  <a:schemeClr val="tx1"/>
                </a:solidFill>
                <a:latin typeface="+mn-lt"/>
                <a:ea typeface="+mn-ea"/>
                <a:cs typeface="+mn-cs"/>
              </a:rPr>
              <a:t>to have this person speak to her. It will be important that she understands pregnancy and contraception</a:t>
            </a:r>
          </a:p>
          <a:p>
            <a:r>
              <a:rPr lang="en-US" sz="1200" kern="1200" baseline="0" dirty="0" smtClean="0">
                <a:solidFill>
                  <a:schemeClr val="tx1"/>
                </a:solidFill>
                <a:latin typeface="+mn-lt"/>
                <a:ea typeface="+mn-ea"/>
                <a:cs typeface="+mn-cs"/>
              </a:rPr>
              <a:t>methods. You also want to make sure that she understands that sex, even within a marriage, should be</a:t>
            </a:r>
          </a:p>
          <a:p>
            <a:r>
              <a:rPr lang="en-US" sz="1200" kern="1200" baseline="0" dirty="0" smtClean="0">
                <a:solidFill>
                  <a:schemeClr val="tx1"/>
                </a:solidFill>
                <a:latin typeface="+mn-lt"/>
                <a:ea typeface="+mn-ea"/>
                <a:cs typeface="+mn-cs"/>
              </a:rPr>
              <a:t>consensual. You or the reproductive health expert can practice with her how she will communicate with</a:t>
            </a:r>
          </a:p>
          <a:p>
            <a:r>
              <a:rPr lang="en-US" sz="1200" kern="1200" baseline="0" dirty="0" smtClean="0">
                <a:solidFill>
                  <a:schemeClr val="tx1"/>
                </a:solidFill>
                <a:latin typeface="+mn-lt"/>
                <a:ea typeface="+mn-ea"/>
                <a:cs typeface="+mn-cs"/>
              </a:rPr>
              <a:t>her new husband about having sex. If your organization has group activities or information sessions for</a:t>
            </a:r>
          </a:p>
          <a:p>
            <a:r>
              <a:rPr lang="en-US" sz="1200" kern="1200" baseline="0" dirty="0" smtClean="0">
                <a:solidFill>
                  <a:schemeClr val="tx1"/>
                </a:solidFill>
                <a:latin typeface="+mn-lt"/>
                <a:ea typeface="+mn-ea"/>
                <a:cs typeface="+mn-cs"/>
              </a:rPr>
              <a:t>adolescent girls that provide information on reproductive health, you can also refer her. Or your organization could arrange for a reproductive health expert to come to your centre to provide an</a:t>
            </a:r>
          </a:p>
          <a:p>
            <a:r>
              <a:rPr lang="en-US" sz="1200" kern="1200" baseline="0" dirty="0" smtClean="0">
                <a:solidFill>
                  <a:schemeClr val="tx1"/>
                </a:solidFill>
                <a:latin typeface="+mn-lt"/>
                <a:ea typeface="+mn-ea"/>
                <a:cs typeface="+mn-cs"/>
              </a:rPr>
              <a:t>information session to groups of girls, on a regular basis.</a:t>
            </a:r>
          </a:p>
          <a:p>
            <a:r>
              <a:rPr lang="en-US" sz="1200" b="1" kern="1200" baseline="0" dirty="0" smtClean="0">
                <a:solidFill>
                  <a:schemeClr val="tx1"/>
                </a:solidFill>
                <a:latin typeface="+mn-lt"/>
                <a:ea typeface="+mn-ea"/>
                <a:cs typeface="+mn-cs"/>
              </a:rPr>
              <a:t>Legal information/support. </a:t>
            </a:r>
            <a:r>
              <a:rPr lang="en-US" sz="1200" kern="1200" baseline="0" dirty="0" smtClean="0">
                <a:solidFill>
                  <a:schemeClr val="tx1"/>
                </a:solidFill>
                <a:latin typeface="+mn-lt"/>
                <a:ea typeface="+mn-ea"/>
                <a:cs typeface="+mn-cs"/>
              </a:rPr>
              <a:t>Depending on the context, you may also want to provide her with legal</a:t>
            </a:r>
          </a:p>
          <a:p>
            <a:r>
              <a:rPr lang="en-US" sz="1200" kern="1200" baseline="0" dirty="0" smtClean="0">
                <a:solidFill>
                  <a:schemeClr val="tx1"/>
                </a:solidFill>
                <a:latin typeface="+mn-lt"/>
                <a:ea typeface="+mn-ea"/>
                <a:cs typeface="+mn-cs"/>
              </a:rPr>
              <a:t>information or make a referral to an organization that can. She should be provided with accurate legal</a:t>
            </a:r>
          </a:p>
          <a:p>
            <a:r>
              <a:rPr lang="en-US" sz="1200" kern="1200" baseline="0" dirty="0" smtClean="0">
                <a:solidFill>
                  <a:schemeClr val="tx1"/>
                </a:solidFill>
                <a:latin typeface="+mn-lt"/>
                <a:ea typeface="+mn-ea"/>
                <a:cs typeface="+mn-cs"/>
              </a:rPr>
              <a:t>information about her rights and protections under national and customary law, including if she wants to</a:t>
            </a:r>
          </a:p>
          <a:p>
            <a:r>
              <a:rPr lang="en-US" sz="1200" kern="1200" baseline="0" dirty="0" smtClean="0">
                <a:solidFill>
                  <a:schemeClr val="tx1"/>
                </a:solidFill>
                <a:latin typeface="+mn-lt"/>
                <a:ea typeface="+mn-ea"/>
                <a:cs typeface="+mn-cs"/>
              </a:rPr>
              <a:t>stop the marriage from happening, or if once she is married she wants to escape the marriage or get an</a:t>
            </a:r>
          </a:p>
          <a:p>
            <a:r>
              <a:rPr lang="en-US" sz="1200" kern="1200" baseline="0" dirty="0" smtClean="0">
                <a:solidFill>
                  <a:schemeClr val="tx1"/>
                </a:solidFill>
                <a:latin typeface="+mn-lt"/>
                <a:ea typeface="+mn-ea"/>
                <a:cs typeface="+mn-cs"/>
              </a:rPr>
              <a:t>official divorce.</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Keep or get the girl involved in supportive services </a:t>
            </a:r>
            <a:r>
              <a:rPr lang="en-US" sz="1200" kern="1200" baseline="0" dirty="0" smtClean="0">
                <a:solidFill>
                  <a:schemeClr val="tx1"/>
                </a:solidFill>
                <a:latin typeface="+mn-lt"/>
                <a:ea typeface="+mn-ea"/>
                <a:cs typeface="+mn-cs"/>
              </a:rPr>
              <a:t>so that you (or your organization) can maintain a</a:t>
            </a:r>
          </a:p>
          <a:p>
            <a:r>
              <a:rPr lang="en-US" sz="1200" kern="1200" baseline="0" dirty="0" smtClean="0">
                <a:solidFill>
                  <a:schemeClr val="tx1"/>
                </a:solidFill>
                <a:latin typeface="+mn-lt"/>
                <a:ea typeface="+mn-ea"/>
                <a:cs typeface="+mn-cs"/>
              </a:rPr>
              <a:t>relationship with her and provide opportunities for her to be around other girls, make friends and build a</a:t>
            </a:r>
          </a:p>
          <a:p>
            <a:r>
              <a:rPr lang="en-US" sz="1200" kern="1200" baseline="0" dirty="0" smtClean="0">
                <a:solidFill>
                  <a:schemeClr val="tx1"/>
                </a:solidFill>
                <a:latin typeface="+mn-lt"/>
                <a:ea typeface="+mn-ea"/>
                <a:cs typeface="+mn-cs"/>
              </a:rPr>
              <a:t>social support system.</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Help the girl identify a supportive person in her life. </a:t>
            </a:r>
            <a:r>
              <a:rPr lang="en-US" sz="1200" kern="1200" baseline="0" dirty="0" smtClean="0">
                <a:solidFill>
                  <a:schemeClr val="tx1"/>
                </a:solidFill>
                <a:latin typeface="+mn-lt"/>
                <a:ea typeface="+mn-ea"/>
                <a:cs typeface="+mn-cs"/>
              </a:rPr>
              <a:t>It is best if this is someone that she can see on a regular</a:t>
            </a:r>
          </a:p>
          <a:p>
            <a:r>
              <a:rPr lang="en-US" sz="1200" kern="1200" baseline="0" dirty="0" smtClean="0">
                <a:solidFill>
                  <a:schemeClr val="tx1"/>
                </a:solidFill>
                <a:latin typeface="+mn-lt"/>
                <a:ea typeface="+mn-ea"/>
                <a:cs typeface="+mn-cs"/>
              </a:rPr>
              <a:t>basis and who she can talk to about her worries, fears and problems.</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Help her identify positive coping strategies. </a:t>
            </a:r>
            <a:r>
              <a:rPr lang="en-US" sz="1200" kern="1200" baseline="0" dirty="0" smtClean="0">
                <a:solidFill>
                  <a:schemeClr val="tx1"/>
                </a:solidFill>
                <a:latin typeface="+mn-lt"/>
                <a:ea typeface="+mn-ea"/>
                <a:cs typeface="+mn-cs"/>
              </a:rPr>
              <a:t>Ask the girl what she is currently doing to help herself when she</a:t>
            </a:r>
          </a:p>
          <a:p>
            <a:r>
              <a:rPr lang="en-US" sz="1200" kern="1200" baseline="0" dirty="0" smtClean="0">
                <a:solidFill>
                  <a:schemeClr val="tx1"/>
                </a:solidFill>
                <a:latin typeface="+mn-lt"/>
                <a:ea typeface="+mn-ea"/>
                <a:cs typeface="+mn-cs"/>
              </a:rPr>
              <a:t>feels sad or upset. Help her connect to those existing practices and help her identify new ones that build on</a:t>
            </a:r>
          </a:p>
          <a:p>
            <a:r>
              <a:rPr lang="en-US" sz="1200" kern="1200" baseline="0" dirty="0" smtClean="0">
                <a:solidFill>
                  <a:schemeClr val="tx1"/>
                </a:solidFill>
                <a:latin typeface="+mn-lt"/>
                <a:ea typeface="+mn-ea"/>
                <a:cs typeface="+mn-cs"/>
              </a:rPr>
              <a:t>her sources of support in her life, activities that bring her joy or calm and that build on her strengths.</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Advocate for the girl. </a:t>
            </a:r>
            <a:r>
              <a:rPr lang="en-US" sz="1200" kern="1200" baseline="0" dirty="0" smtClean="0">
                <a:solidFill>
                  <a:schemeClr val="tx1"/>
                </a:solidFill>
                <a:latin typeface="+mn-lt"/>
                <a:ea typeface="+mn-ea"/>
                <a:cs typeface="+mn-cs"/>
              </a:rPr>
              <a:t>If it is safe to do so, speak with the parent, caregiver or supportive adult about ways</a:t>
            </a:r>
          </a:p>
          <a:p>
            <a:r>
              <a:rPr lang="en-US" sz="1200" kern="1200" baseline="0" dirty="0" smtClean="0">
                <a:solidFill>
                  <a:schemeClr val="tx1"/>
                </a:solidFill>
                <a:latin typeface="+mn-lt"/>
                <a:ea typeface="+mn-ea"/>
                <a:cs typeface="+mn-cs"/>
              </a:rPr>
              <a:t>to take into account the girl’s best interests within the marriage negotiation such that her right to access</a:t>
            </a:r>
          </a:p>
          <a:p>
            <a:r>
              <a:rPr lang="en-US" sz="1200" kern="1200" baseline="0" dirty="0" smtClean="0">
                <a:solidFill>
                  <a:schemeClr val="tx1"/>
                </a:solidFill>
                <a:latin typeface="+mn-lt"/>
                <a:ea typeface="+mn-ea"/>
                <a:cs typeface="+mn-cs"/>
              </a:rPr>
              <a:t>education and health care is preserved.</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Continue to engage a supportive adult. </a:t>
            </a:r>
            <a:r>
              <a:rPr lang="en-US" sz="1200" kern="1200" baseline="0" dirty="0" smtClean="0">
                <a:solidFill>
                  <a:schemeClr val="tx1"/>
                </a:solidFill>
                <a:latin typeface="+mn-lt"/>
                <a:ea typeface="+mn-ea"/>
                <a:cs typeface="+mn-cs"/>
              </a:rPr>
              <a:t>If the marriage is going forward, it is even more important that the</a:t>
            </a:r>
          </a:p>
          <a:p>
            <a:r>
              <a:rPr lang="en-US" sz="1200" kern="1200" baseline="0" dirty="0" smtClean="0">
                <a:solidFill>
                  <a:schemeClr val="tx1"/>
                </a:solidFill>
                <a:latin typeface="+mn-lt"/>
                <a:ea typeface="+mn-ea"/>
                <a:cs typeface="+mn-cs"/>
              </a:rPr>
              <a:t>girl have a supportive adult in her life. If it is safe to do so, you can discuss with a parent, caregiver, or other</a:t>
            </a:r>
          </a:p>
          <a:p>
            <a:r>
              <a:rPr lang="en-US" sz="1200" kern="1200" baseline="0" dirty="0" smtClean="0">
                <a:solidFill>
                  <a:schemeClr val="tx1"/>
                </a:solidFill>
                <a:latin typeface="+mn-lt"/>
                <a:ea typeface="+mn-ea"/>
                <a:cs typeface="+mn-cs"/>
              </a:rPr>
              <a:t>trusted adult to ensure that she/he knows the consequences of early marriage, some of the safety risks, and</a:t>
            </a:r>
          </a:p>
          <a:p>
            <a:r>
              <a:rPr lang="en-US" sz="1200" kern="1200" baseline="0" dirty="0" smtClean="0">
                <a:solidFill>
                  <a:schemeClr val="tx1"/>
                </a:solidFill>
                <a:latin typeface="+mn-lt"/>
                <a:ea typeface="+mn-ea"/>
                <a:cs typeface="+mn-cs"/>
              </a:rPr>
              <a:t>how to support the girl moving forward.</a:t>
            </a:r>
          </a:p>
          <a:p>
            <a:endParaRPr lang="en-US" baseline="0" dirty="0" smtClean="0"/>
          </a:p>
        </p:txBody>
      </p:sp>
      <p:sp>
        <p:nvSpPr>
          <p:cNvPr id="4" name="Slide Number Placeholder 3"/>
          <p:cNvSpPr>
            <a:spLocks noGrp="1"/>
          </p:cNvSpPr>
          <p:nvPr>
            <p:ph type="sldNum" sz="quarter" idx="10"/>
          </p:nvPr>
        </p:nvSpPr>
        <p:spPr/>
        <p:txBody>
          <a:bodyPr/>
          <a:lstStyle/>
          <a:p>
            <a:fld id="{C568F6E5-5E12-4623-90BB-7EC2ED9BF81B}" type="slidenum">
              <a:rPr lang="en-US" smtClean="0"/>
              <a:pPr/>
              <a:t>14</a:t>
            </a:fld>
            <a:endParaRPr lang="en-US"/>
          </a:p>
        </p:txBody>
      </p:sp>
    </p:spTree>
    <p:extLst>
      <p:ext uri="{BB962C8B-B14F-4D97-AF65-F5344CB8AC3E}">
        <p14:creationId xmlns="" xmlns:p14="http://schemas.microsoft.com/office/powerpoint/2010/main" val="2373431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Girls who are already married and not currently seeking your services as survivors of violence also require our</a:t>
            </a:r>
          </a:p>
          <a:p>
            <a:r>
              <a:rPr lang="en-US" sz="1200" kern="1200" baseline="0" dirty="0" smtClean="0">
                <a:solidFill>
                  <a:schemeClr val="tx1"/>
                </a:solidFill>
                <a:latin typeface="+mn-lt"/>
                <a:ea typeface="+mn-ea"/>
                <a:cs typeface="+mn-cs"/>
              </a:rPr>
              <a:t>support. If your organization is already working with adolescent girls or is planning to, create the opportunity</a:t>
            </a:r>
          </a:p>
          <a:p>
            <a:r>
              <a:rPr lang="en-US" sz="1200" kern="1200" baseline="0" dirty="0" smtClean="0">
                <a:solidFill>
                  <a:schemeClr val="tx1"/>
                </a:solidFill>
                <a:latin typeface="+mn-lt"/>
                <a:ea typeface="+mn-ea"/>
                <a:cs typeface="+mn-cs"/>
              </a:rPr>
              <a:t>and space for married girls to become engaged in your group services, which may eventually allow for individual</a:t>
            </a:r>
          </a:p>
          <a:p>
            <a:r>
              <a:rPr lang="en-US" sz="1200" kern="1200" baseline="0" dirty="0" smtClean="0">
                <a:solidFill>
                  <a:schemeClr val="tx1"/>
                </a:solidFill>
                <a:latin typeface="+mn-lt"/>
                <a:ea typeface="+mn-ea"/>
                <a:cs typeface="+mn-cs"/>
              </a:rPr>
              <a:t>engagement with them such that you can provide support regarding their situation as a young wives and mothers.</a:t>
            </a:r>
          </a:p>
          <a:p>
            <a:r>
              <a:rPr lang="en-US" sz="1200" kern="1200" baseline="0" dirty="0" smtClean="0">
                <a:solidFill>
                  <a:schemeClr val="tx1"/>
                </a:solidFill>
                <a:latin typeface="+mn-lt"/>
                <a:ea typeface="+mn-ea"/>
                <a:cs typeface="+mn-cs"/>
              </a:rPr>
              <a:t>Once a girl consents to individual services, individual responses should be focused on understanding and</a:t>
            </a:r>
          </a:p>
          <a:p>
            <a:r>
              <a:rPr lang="en-US" sz="1200" kern="1200" baseline="0" dirty="0" smtClean="0">
                <a:solidFill>
                  <a:schemeClr val="tx1"/>
                </a:solidFill>
                <a:latin typeface="+mn-lt"/>
                <a:ea typeface="+mn-ea"/>
                <a:cs typeface="+mn-cs"/>
              </a:rPr>
              <a:t>responding to the girl’s current needs and supporting her to minimize her risk of violence and health complications.</a:t>
            </a:r>
          </a:p>
          <a:p>
            <a:r>
              <a:rPr lang="en-US" sz="1200" kern="1200" baseline="0" dirty="0" smtClean="0">
                <a:solidFill>
                  <a:schemeClr val="tx1"/>
                </a:solidFill>
                <a:latin typeface="+mn-lt"/>
                <a:ea typeface="+mn-ea"/>
                <a:cs typeface="+mn-cs"/>
              </a:rPr>
              <a:t>With these cases, you can use a standard survivor-</a:t>
            </a:r>
            <a:r>
              <a:rPr lang="en-US" sz="1200" kern="1200" baseline="0" dirty="0" err="1" smtClean="0">
                <a:solidFill>
                  <a:schemeClr val="tx1"/>
                </a:solidFill>
                <a:latin typeface="+mn-lt"/>
                <a:ea typeface="+mn-ea"/>
                <a:cs typeface="+mn-cs"/>
              </a:rPr>
              <a:t>centred</a:t>
            </a:r>
            <a:r>
              <a:rPr lang="en-US" sz="1200" kern="1200" baseline="0" dirty="0" smtClean="0">
                <a:solidFill>
                  <a:schemeClr val="tx1"/>
                </a:solidFill>
                <a:latin typeface="+mn-lt"/>
                <a:ea typeface="+mn-ea"/>
                <a:cs typeface="+mn-cs"/>
              </a:rPr>
              <a:t> approach to case management, focusing the assessment</a:t>
            </a:r>
          </a:p>
          <a:p>
            <a:r>
              <a:rPr lang="en-US" sz="1200" kern="1200" baseline="0" dirty="0" smtClean="0">
                <a:solidFill>
                  <a:schemeClr val="tx1"/>
                </a:solidFill>
                <a:latin typeface="+mn-lt"/>
                <a:ea typeface="+mn-ea"/>
                <a:cs typeface="+mn-cs"/>
              </a:rPr>
              <a:t>on safety, health, psychosocial status, and economic well-being. Some key assessment points to which you want to</a:t>
            </a:r>
          </a:p>
          <a:p>
            <a:r>
              <a:rPr lang="en-US" sz="1200" kern="1200" baseline="0" dirty="0" smtClean="0">
                <a:solidFill>
                  <a:schemeClr val="tx1"/>
                </a:solidFill>
                <a:latin typeface="+mn-lt"/>
                <a:ea typeface="+mn-ea"/>
                <a:cs typeface="+mn-cs"/>
              </a:rPr>
              <a:t>be particularly attuned are:</a:t>
            </a:r>
          </a:p>
          <a:p>
            <a:endParaRPr lang="en-US" sz="1200" kern="1200" baseline="0" dirty="0" smtClean="0">
              <a:solidFill>
                <a:schemeClr val="tx1"/>
              </a:solidFill>
              <a:latin typeface="+mn-lt"/>
              <a:ea typeface="+mn-ea"/>
              <a:cs typeface="+mn-cs"/>
            </a:endParaRPr>
          </a:p>
          <a:p>
            <a:pPr>
              <a:buFont typeface="Arial" pitchFamily="34" charset="0"/>
              <a:buChar char="•"/>
            </a:pPr>
            <a:r>
              <a:rPr lang="en-US" sz="1200" kern="1200" baseline="0" dirty="0" smtClean="0">
                <a:solidFill>
                  <a:schemeClr val="tx1"/>
                </a:solidFill>
                <a:latin typeface="+mn-lt"/>
                <a:ea typeface="+mn-ea"/>
                <a:cs typeface="+mn-cs"/>
              </a:rPr>
              <a:t> Sexual relationship: Is there forced sex within the marriage? Is she in any pain because of sexual intercourse?</a:t>
            </a:r>
          </a:p>
          <a:p>
            <a:r>
              <a:rPr lang="en-US" sz="1200" kern="1200" baseline="0" dirty="0" smtClean="0">
                <a:solidFill>
                  <a:schemeClr val="tx1"/>
                </a:solidFill>
                <a:latin typeface="+mn-lt"/>
                <a:ea typeface="+mn-ea"/>
                <a:cs typeface="+mn-cs"/>
              </a:rPr>
              <a:t>Is their risk for HIV?</a:t>
            </a:r>
          </a:p>
          <a:p>
            <a:pPr>
              <a:buFont typeface="Arial" pitchFamily="34" charset="0"/>
              <a:buChar char="•"/>
            </a:pPr>
            <a:r>
              <a:rPr lang="en-US" sz="1200" kern="1200" baseline="0" dirty="0" smtClean="0">
                <a:solidFill>
                  <a:schemeClr val="tx1"/>
                </a:solidFill>
                <a:latin typeface="+mn-lt"/>
                <a:ea typeface="+mn-ea"/>
                <a:cs typeface="+mn-cs"/>
              </a:rPr>
              <a:t> The girl’s understanding of reproductive health and her own body.</a:t>
            </a:r>
          </a:p>
          <a:p>
            <a:pPr>
              <a:buFont typeface="Arial" pitchFamily="34" charset="0"/>
              <a:buChar char="•"/>
            </a:pPr>
            <a:r>
              <a:rPr lang="en-US" sz="1200" kern="1200" baseline="0" dirty="0" smtClean="0">
                <a:solidFill>
                  <a:schemeClr val="tx1"/>
                </a:solidFill>
                <a:latin typeface="+mn-lt"/>
                <a:ea typeface="+mn-ea"/>
                <a:cs typeface="+mn-cs"/>
              </a:rPr>
              <a:t> Pregnancy: Is the girl pregnant? If so, what does she want to do? Has she had appropriate medical care? Does</a:t>
            </a:r>
          </a:p>
          <a:p>
            <a:r>
              <a:rPr lang="en-US" sz="1200" kern="1200" baseline="0" dirty="0" smtClean="0">
                <a:solidFill>
                  <a:schemeClr val="tx1"/>
                </a:solidFill>
                <a:latin typeface="+mn-lt"/>
                <a:ea typeface="+mn-ea"/>
                <a:cs typeface="+mn-cs"/>
              </a:rPr>
              <a:t>she have anyone helping her through the pregnancy? Does the girl have other children and/or know how to</a:t>
            </a:r>
          </a:p>
          <a:p>
            <a:r>
              <a:rPr lang="en-US" sz="1200" kern="1200" baseline="0" dirty="0" smtClean="0">
                <a:solidFill>
                  <a:schemeClr val="tx1"/>
                </a:solidFill>
                <a:latin typeface="+mn-lt"/>
                <a:ea typeface="+mn-ea"/>
                <a:cs typeface="+mn-cs"/>
              </a:rPr>
              <a:t>provide care to a newborn?</a:t>
            </a:r>
          </a:p>
          <a:p>
            <a:pPr>
              <a:buFont typeface="Arial" pitchFamily="34" charset="0"/>
              <a:buChar char="•"/>
            </a:pPr>
            <a:r>
              <a:rPr lang="en-US" sz="1200" kern="1200" baseline="0" dirty="0" smtClean="0">
                <a:solidFill>
                  <a:schemeClr val="tx1"/>
                </a:solidFill>
                <a:latin typeface="+mn-lt"/>
                <a:ea typeface="+mn-ea"/>
                <a:cs typeface="+mn-cs"/>
              </a:rPr>
              <a:t> Is there intimate partner violence?</a:t>
            </a:r>
          </a:p>
          <a:p>
            <a:pPr>
              <a:buFont typeface="Arial" pitchFamily="34" charset="0"/>
              <a:buChar char="•"/>
            </a:pPr>
            <a:r>
              <a:rPr lang="en-US" sz="1200" kern="1200" baseline="0" dirty="0" smtClean="0">
                <a:solidFill>
                  <a:schemeClr val="tx1"/>
                </a:solidFill>
                <a:latin typeface="+mn-lt"/>
                <a:ea typeface="+mn-ea"/>
                <a:cs typeface="+mn-cs"/>
              </a:rPr>
              <a:t> Is there violence from other family members?</a:t>
            </a:r>
          </a:p>
          <a:p>
            <a:pPr>
              <a:buFont typeface="Arial" pitchFamily="34" charset="0"/>
              <a:buChar char="•"/>
            </a:pPr>
            <a:r>
              <a:rPr lang="en-US" sz="1200" kern="1200" baseline="0" dirty="0" smtClean="0">
                <a:solidFill>
                  <a:schemeClr val="tx1"/>
                </a:solidFill>
                <a:latin typeface="+mn-lt"/>
                <a:ea typeface="+mn-ea"/>
                <a:cs typeface="+mn-cs"/>
              </a:rPr>
              <a:t> Access to money: Who is earning it? Who is controlling it?</a:t>
            </a:r>
            <a:endParaRPr lang="en-US" dirty="0" smtClean="0"/>
          </a:p>
          <a:p>
            <a:pPr>
              <a:buClr>
                <a:schemeClr val="accent4">
                  <a:lumMod val="75000"/>
                </a:schemeClr>
              </a:buClr>
              <a:buFont typeface="Arial" panose="020B0604020202020204" pitchFamily="34" charset="0"/>
              <a:buNone/>
            </a:pPr>
            <a:endParaRPr lang="en-US" dirty="0" smtClean="0"/>
          </a:p>
          <a:p>
            <a:r>
              <a:rPr lang="en-US" dirty="0" smtClean="0"/>
              <a:t>Your assessment will inform the development of an action plan with a range of responses. You should also:</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Provide information to the girl about:</a:t>
            </a:r>
          </a:p>
          <a:p>
            <a:pPr>
              <a:buFont typeface="Arial" pitchFamily="34" charset="0"/>
              <a:buChar char="•"/>
            </a:pPr>
            <a:r>
              <a:rPr lang="en-US" sz="1200" kern="1200" baseline="0" dirty="0" smtClean="0">
                <a:solidFill>
                  <a:schemeClr val="tx1"/>
                </a:solidFill>
                <a:latin typeface="+mn-lt"/>
                <a:ea typeface="+mn-ea"/>
                <a:cs typeface="+mn-cs"/>
              </a:rPr>
              <a:t> The health, safety and psychosocial consequences of early marriage</a:t>
            </a:r>
          </a:p>
          <a:p>
            <a:pPr>
              <a:buFont typeface="Arial" pitchFamily="34" charset="0"/>
              <a:buChar char="•"/>
            </a:pPr>
            <a:r>
              <a:rPr lang="en-US" sz="1200" kern="1200" baseline="0" dirty="0" smtClean="0">
                <a:solidFill>
                  <a:schemeClr val="tx1"/>
                </a:solidFill>
                <a:latin typeface="+mn-lt"/>
                <a:ea typeface="+mn-ea"/>
                <a:cs typeface="+mn-cs"/>
              </a:rPr>
              <a:t> Health and reproductive health services, safety and protection and psychosocial services and any other</a:t>
            </a:r>
          </a:p>
          <a:p>
            <a:r>
              <a:rPr lang="en-US" sz="1200" kern="1200" baseline="0" dirty="0" smtClean="0">
                <a:solidFill>
                  <a:schemeClr val="tx1"/>
                </a:solidFill>
                <a:latin typeface="+mn-lt"/>
                <a:ea typeface="+mn-ea"/>
                <a:cs typeface="+mn-cs"/>
              </a:rPr>
              <a:t>relevant support available</a:t>
            </a:r>
          </a:p>
          <a:p>
            <a:pPr>
              <a:buFont typeface="Arial" pitchFamily="34" charset="0"/>
              <a:buChar char="•"/>
            </a:pPr>
            <a:r>
              <a:rPr lang="en-US" sz="1200" kern="1200" baseline="0" dirty="0" smtClean="0">
                <a:solidFill>
                  <a:schemeClr val="tx1"/>
                </a:solidFill>
                <a:latin typeface="+mn-lt"/>
                <a:ea typeface="+mn-ea"/>
                <a:cs typeface="+mn-cs"/>
              </a:rPr>
              <a:t> Legal counseling or services so that she can understand her rights within the marriage and options should</a:t>
            </a:r>
          </a:p>
          <a:p>
            <a:r>
              <a:rPr lang="en-US" sz="1200" kern="1200" baseline="0" dirty="0" smtClean="0">
                <a:solidFill>
                  <a:schemeClr val="tx1"/>
                </a:solidFill>
                <a:latin typeface="+mn-lt"/>
                <a:ea typeface="+mn-ea"/>
                <a:cs typeface="+mn-cs"/>
              </a:rPr>
              <a:t>she want to leave.</a:t>
            </a:r>
          </a:p>
          <a:p>
            <a:pPr>
              <a:buFont typeface="Arial" pitchFamily="34" charset="0"/>
              <a:buChar char="•"/>
            </a:pPr>
            <a:r>
              <a:rPr lang="en-US" sz="1200" kern="1200" baseline="0" dirty="0" smtClean="0">
                <a:solidFill>
                  <a:schemeClr val="tx1"/>
                </a:solidFill>
                <a:latin typeface="+mn-lt"/>
                <a:ea typeface="+mn-ea"/>
                <a:cs typeface="+mn-cs"/>
              </a:rPr>
              <a:t> Carry out safety planning.</a:t>
            </a:r>
          </a:p>
          <a:p>
            <a:pPr>
              <a:buFont typeface="Arial" pitchFamily="34" charset="0"/>
              <a:buChar char="•"/>
            </a:pPr>
            <a:r>
              <a:rPr lang="en-US" sz="1200" kern="1200" baseline="0" dirty="0" smtClean="0">
                <a:solidFill>
                  <a:schemeClr val="tx1"/>
                </a:solidFill>
                <a:latin typeface="+mn-lt"/>
                <a:ea typeface="+mn-ea"/>
                <a:cs typeface="+mn-cs"/>
              </a:rPr>
              <a:t> Help the girl identify a supportive person in her life. It is best if this is someone she can see on a regular</a:t>
            </a:r>
          </a:p>
          <a:p>
            <a:r>
              <a:rPr lang="en-US" sz="1200" kern="1200" baseline="0" dirty="0" smtClean="0">
                <a:solidFill>
                  <a:schemeClr val="tx1"/>
                </a:solidFill>
                <a:latin typeface="+mn-lt"/>
                <a:ea typeface="+mn-ea"/>
                <a:cs typeface="+mn-cs"/>
              </a:rPr>
              <a:t>basis and who she can talk to about her worries, fears and problems.</a:t>
            </a:r>
          </a:p>
          <a:p>
            <a:pPr>
              <a:buFont typeface="Arial" pitchFamily="34" charset="0"/>
              <a:buChar char="•"/>
            </a:pPr>
            <a:r>
              <a:rPr lang="en-US" sz="1200" kern="1200" baseline="0" dirty="0" smtClean="0">
                <a:solidFill>
                  <a:schemeClr val="tx1"/>
                </a:solidFill>
                <a:latin typeface="+mn-lt"/>
                <a:ea typeface="+mn-ea"/>
                <a:cs typeface="+mn-cs"/>
              </a:rPr>
              <a:t> Help the girl identify positive coping strategies. This can be as simple as asking her what she likes to do,</a:t>
            </a:r>
          </a:p>
          <a:p>
            <a:r>
              <a:rPr lang="en-US" sz="1200" kern="1200" baseline="0" dirty="0" smtClean="0">
                <a:solidFill>
                  <a:schemeClr val="tx1"/>
                </a:solidFill>
                <a:latin typeface="+mn-lt"/>
                <a:ea typeface="+mn-ea"/>
                <a:cs typeface="+mn-cs"/>
              </a:rPr>
              <a:t>what brings a smile to her face, or what helps calm or soothe her. Discuss with her if she is doing these things</a:t>
            </a:r>
          </a:p>
          <a:p>
            <a:r>
              <a:rPr lang="en-US" sz="1200" kern="1200" baseline="0" dirty="0" smtClean="0">
                <a:solidFill>
                  <a:schemeClr val="tx1"/>
                </a:solidFill>
                <a:latin typeface="+mn-lt"/>
                <a:ea typeface="+mn-ea"/>
                <a:cs typeface="+mn-cs"/>
              </a:rPr>
              <a:t>now and if/how they are working. Discuss with her how she may be able to use these strategies when she is</a:t>
            </a:r>
          </a:p>
          <a:p>
            <a:r>
              <a:rPr lang="en-US" sz="1200" kern="1200" baseline="0" dirty="0" smtClean="0">
                <a:solidFill>
                  <a:schemeClr val="tx1"/>
                </a:solidFill>
                <a:latin typeface="+mn-lt"/>
                <a:ea typeface="+mn-ea"/>
                <a:cs typeface="+mn-cs"/>
              </a:rPr>
              <a:t>feeling down or upset.</a:t>
            </a:r>
          </a:p>
          <a:p>
            <a:pPr>
              <a:buFont typeface="Arial" pitchFamily="34" charset="0"/>
              <a:buChar char="•"/>
            </a:pPr>
            <a:r>
              <a:rPr lang="en-US" sz="1200" kern="1200" baseline="0" dirty="0" smtClean="0">
                <a:solidFill>
                  <a:schemeClr val="tx1"/>
                </a:solidFill>
                <a:latin typeface="+mn-lt"/>
                <a:ea typeface="+mn-ea"/>
                <a:cs typeface="+mn-cs"/>
              </a:rPr>
              <a:t> You can still try to work with a supportive adult to ensure that the girl has a positive and caring adult in her</a:t>
            </a:r>
          </a:p>
          <a:p>
            <a:r>
              <a:rPr lang="en-US" sz="1200" kern="1200" baseline="0" dirty="0" smtClean="0">
                <a:solidFill>
                  <a:schemeClr val="tx1"/>
                </a:solidFill>
                <a:latin typeface="+mn-lt"/>
                <a:ea typeface="+mn-ea"/>
                <a:cs typeface="+mn-cs"/>
              </a:rPr>
              <a:t>life and that you have some contact with this person.</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15</a:t>
            </a:fld>
            <a:endParaRPr lang="en-US"/>
          </a:p>
        </p:txBody>
      </p:sp>
    </p:spTree>
    <p:extLst>
      <p:ext uri="{BB962C8B-B14F-4D97-AF65-F5344CB8AC3E}">
        <p14:creationId xmlns="" xmlns:p14="http://schemas.microsoft.com/office/powerpoint/2010/main" val="1702258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 action planning should include: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Provide information to the girl about:</a:t>
            </a:r>
          </a:p>
          <a:p>
            <a:pPr>
              <a:buFont typeface="Arial" pitchFamily="34" charset="0"/>
              <a:buChar char="•"/>
            </a:pPr>
            <a:r>
              <a:rPr lang="en-US" sz="1200" kern="1200" baseline="0" dirty="0" smtClean="0">
                <a:solidFill>
                  <a:schemeClr val="tx1"/>
                </a:solidFill>
                <a:latin typeface="+mn-lt"/>
                <a:ea typeface="+mn-ea"/>
                <a:cs typeface="+mn-cs"/>
              </a:rPr>
              <a:t> The health, safety and psychosocial consequences of early marriage</a:t>
            </a:r>
          </a:p>
          <a:p>
            <a:pPr>
              <a:buFont typeface="Arial" pitchFamily="34" charset="0"/>
              <a:buChar char="•"/>
            </a:pPr>
            <a:r>
              <a:rPr lang="en-US" sz="1200" kern="1200" baseline="0" dirty="0" smtClean="0">
                <a:solidFill>
                  <a:schemeClr val="tx1"/>
                </a:solidFill>
                <a:latin typeface="+mn-lt"/>
                <a:ea typeface="+mn-ea"/>
                <a:cs typeface="+mn-cs"/>
              </a:rPr>
              <a:t> Health and reproductive health services, safety and protection and psychosocial services and any other</a:t>
            </a:r>
          </a:p>
          <a:p>
            <a:r>
              <a:rPr lang="en-US" sz="1200" kern="1200" baseline="0" dirty="0" smtClean="0">
                <a:solidFill>
                  <a:schemeClr val="tx1"/>
                </a:solidFill>
                <a:latin typeface="+mn-lt"/>
                <a:ea typeface="+mn-ea"/>
                <a:cs typeface="+mn-cs"/>
              </a:rPr>
              <a:t>relevant support available</a:t>
            </a:r>
          </a:p>
          <a:p>
            <a:pPr>
              <a:buFont typeface="Arial" pitchFamily="34" charset="0"/>
              <a:buChar char="•"/>
            </a:pPr>
            <a:r>
              <a:rPr lang="en-US" sz="1200" kern="1200" baseline="0" dirty="0" smtClean="0">
                <a:solidFill>
                  <a:schemeClr val="tx1"/>
                </a:solidFill>
                <a:latin typeface="+mn-lt"/>
                <a:ea typeface="+mn-ea"/>
                <a:cs typeface="+mn-cs"/>
              </a:rPr>
              <a:t> Legal counseling or services so that she can understand her rights within the marriage and options should</a:t>
            </a:r>
          </a:p>
          <a:p>
            <a:r>
              <a:rPr lang="en-US" sz="1200" kern="1200" baseline="0" dirty="0" smtClean="0">
                <a:solidFill>
                  <a:schemeClr val="tx1"/>
                </a:solidFill>
                <a:latin typeface="+mn-lt"/>
                <a:ea typeface="+mn-ea"/>
                <a:cs typeface="+mn-cs"/>
              </a:rPr>
              <a:t>she want to leave.</a:t>
            </a:r>
          </a:p>
          <a:p>
            <a:pPr>
              <a:buFont typeface="Arial" pitchFamily="34" charset="0"/>
              <a:buChar char="•"/>
            </a:pPr>
            <a:r>
              <a:rPr lang="en-US" sz="1200" kern="1200" baseline="0" dirty="0" smtClean="0">
                <a:solidFill>
                  <a:schemeClr val="tx1"/>
                </a:solidFill>
                <a:latin typeface="+mn-lt"/>
                <a:ea typeface="+mn-ea"/>
                <a:cs typeface="+mn-cs"/>
              </a:rPr>
              <a:t> Carry out safety planning.</a:t>
            </a:r>
          </a:p>
          <a:p>
            <a:pPr>
              <a:buFont typeface="Arial" pitchFamily="34" charset="0"/>
              <a:buChar char="•"/>
            </a:pPr>
            <a:r>
              <a:rPr lang="en-US" sz="1200" kern="1200" baseline="0" dirty="0" smtClean="0">
                <a:solidFill>
                  <a:schemeClr val="tx1"/>
                </a:solidFill>
                <a:latin typeface="+mn-lt"/>
                <a:ea typeface="+mn-ea"/>
                <a:cs typeface="+mn-cs"/>
              </a:rPr>
              <a:t> Help the girl identify a supportive person in her life. It is best if this is someone she can see on a regular</a:t>
            </a:r>
          </a:p>
          <a:p>
            <a:r>
              <a:rPr lang="en-US" sz="1200" kern="1200" baseline="0" dirty="0" smtClean="0">
                <a:solidFill>
                  <a:schemeClr val="tx1"/>
                </a:solidFill>
                <a:latin typeface="+mn-lt"/>
                <a:ea typeface="+mn-ea"/>
                <a:cs typeface="+mn-cs"/>
              </a:rPr>
              <a:t>basis and who she can talk to about her worries, fears and problems.</a:t>
            </a:r>
          </a:p>
          <a:p>
            <a:pPr>
              <a:buFont typeface="Arial" pitchFamily="34" charset="0"/>
              <a:buChar char="•"/>
            </a:pPr>
            <a:r>
              <a:rPr lang="en-US" sz="1200" kern="1200" baseline="0" dirty="0" smtClean="0">
                <a:solidFill>
                  <a:schemeClr val="tx1"/>
                </a:solidFill>
                <a:latin typeface="+mn-lt"/>
                <a:ea typeface="+mn-ea"/>
                <a:cs typeface="+mn-cs"/>
              </a:rPr>
              <a:t> Help the girl identify positive coping strategies. This can be as simple as asking her what she likes to do,</a:t>
            </a:r>
          </a:p>
          <a:p>
            <a:r>
              <a:rPr lang="en-US" sz="1200" kern="1200" baseline="0" dirty="0" smtClean="0">
                <a:solidFill>
                  <a:schemeClr val="tx1"/>
                </a:solidFill>
                <a:latin typeface="+mn-lt"/>
                <a:ea typeface="+mn-ea"/>
                <a:cs typeface="+mn-cs"/>
              </a:rPr>
              <a:t>what brings a smile to her face, or what helps calm or soothe her. Discuss with her if she is doing these things</a:t>
            </a:r>
          </a:p>
          <a:p>
            <a:r>
              <a:rPr lang="en-US" sz="1200" kern="1200" baseline="0" dirty="0" smtClean="0">
                <a:solidFill>
                  <a:schemeClr val="tx1"/>
                </a:solidFill>
                <a:latin typeface="+mn-lt"/>
                <a:ea typeface="+mn-ea"/>
                <a:cs typeface="+mn-cs"/>
              </a:rPr>
              <a:t>now and if/how they are working. Discuss with her how she may be able to use these strategies when she is</a:t>
            </a:r>
          </a:p>
          <a:p>
            <a:r>
              <a:rPr lang="en-US" sz="1200" kern="1200" baseline="0" dirty="0" smtClean="0">
                <a:solidFill>
                  <a:schemeClr val="tx1"/>
                </a:solidFill>
                <a:latin typeface="+mn-lt"/>
                <a:ea typeface="+mn-ea"/>
                <a:cs typeface="+mn-cs"/>
              </a:rPr>
              <a:t>feeling down or upset.</a:t>
            </a:r>
          </a:p>
          <a:p>
            <a:pPr>
              <a:buFont typeface="Arial" pitchFamily="34" charset="0"/>
              <a:buChar char="•"/>
            </a:pPr>
            <a:r>
              <a:rPr lang="en-US" sz="1200" kern="1200" baseline="0" dirty="0" smtClean="0">
                <a:solidFill>
                  <a:schemeClr val="tx1"/>
                </a:solidFill>
                <a:latin typeface="+mn-lt"/>
                <a:ea typeface="+mn-ea"/>
                <a:cs typeface="+mn-cs"/>
              </a:rPr>
              <a:t> You can still try to work with a supportive adult to ensure that the girl has a positive and caring adult in her</a:t>
            </a:r>
          </a:p>
          <a:p>
            <a:r>
              <a:rPr lang="en-US" sz="1200" kern="1200" baseline="0" dirty="0" smtClean="0">
                <a:solidFill>
                  <a:schemeClr val="tx1"/>
                </a:solidFill>
                <a:latin typeface="+mn-lt"/>
                <a:ea typeface="+mn-ea"/>
                <a:cs typeface="+mn-cs"/>
              </a:rPr>
              <a:t>life and that you have some contact with this person.</a:t>
            </a:r>
            <a:endParaRPr lang="en-US"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16</a:t>
            </a:fld>
            <a:endParaRPr lang="en-US"/>
          </a:p>
        </p:txBody>
      </p:sp>
    </p:spTree>
    <p:extLst>
      <p:ext uri="{BB962C8B-B14F-4D97-AF65-F5344CB8AC3E}">
        <p14:creationId xmlns="" xmlns:p14="http://schemas.microsoft.com/office/powerpoint/2010/main" val="23619673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US" dirty="0" smtClean="0">
                <a:cs typeface="Arial" panose="020B0604020202020204" pitchFamily="34" charset="0"/>
              </a:rPr>
              <a:t>You will be spit into four groups, </a:t>
            </a:r>
            <a:r>
              <a:rPr lang="en-US" b="1" dirty="0" smtClean="0">
                <a:cs typeface="Arial" panose="020B0604020202020204" pitchFamily="34" charset="0"/>
              </a:rPr>
              <a:t>Group 1</a:t>
            </a:r>
            <a:r>
              <a:rPr lang="en-US" dirty="0" smtClean="0">
                <a:cs typeface="Arial" panose="020B0604020202020204" pitchFamily="34" charset="0"/>
              </a:rPr>
              <a:t>, </a:t>
            </a:r>
            <a:r>
              <a:rPr lang="en-US" b="1" dirty="0" smtClean="0">
                <a:cs typeface="Arial" panose="020B0604020202020204" pitchFamily="34" charset="0"/>
              </a:rPr>
              <a:t>Group 2, Group 3 </a:t>
            </a:r>
            <a:r>
              <a:rPr lang="en-US" dirty="0" smtClean="0">
                <a:cs typeface="Arial" panose="020B0604020202020204" pitchFamily="34" charset="0"/>
              </a:rPr>
              <a:t>and </a:t>
            </a:r>
            <a:r>
              <a:rPr lang="en-US" b="1" dirty="0" smtClean="0">
                <a:cs typeface="Arial" panose="020B0604020202020204" pitchFamily="34" charset="0"/>
              </a:rPr>
              <a:t>Group 4</a:t>
            </a:r>
            <a:r>
              <a:rPr lang="en-US" dirty="0" smtClean="0">
                <a:cs typeface="Arial" panose="020B0604020202020204" pitchFamily="34" charset="0"/>
              </a:rPr>
              <a:t>. *</a:t>
            </a:r>
            <a:r>
              <a:rPr lang="en-US" b="1" dirty="0" smtClean="0">
                <a:cs typeface="Arial" panose="020B0604020202020204" pitchFamily="34" charset="0"/>
              </a:rPr>
              <a:t>Facilitator, you can have the group count off by 4s to split them into the 4 groups*</a:t>
            </a:r>
            <a:endParaRPr lang="en-US" baseline="0" dirty="0" smtClean="0">
              <a:cs typeface="Arial" panose="020B0604020202020204" pitchFamily="34" charset="0"/>
            </a:endParaRPr>
          </a:p>
          <a:p>
            <a:pPr marL="0" indent="0" algn="l">
              <a:buNone/>
            </a:pPr>
            <a:endParaRPr lang="en-US" b="1" baseline="0" dirty="0" smtClean="0">
              <a:cs typeface="Arial" panose="020B0604020202020204" pitchFamily="34" charset="0"/>
            </a:endParaRPr>
          </a:p>
          <a:p>
            <a:pPr marL="0" indent="0" algn="l">
              <a:buNone/>
            </a:pPr>
            <a:r>
              <a:rPr lang="en-US" b="1" dirty="0" smtClean="0"/>
              <a:t>Groups 1 &amp; 3</a:t>
            </a:r>
            <a:r>
              <a:rPr lang="en-US" dirty="0" smtClean="0"/>
              <a:t>, you will be the caseworkers. </a:t>
            </a:r>
            <a:endParaRPr lang="en-US" b="1" dirty="0" smtClean="0"/>
          </a:p>
          <a:p>
            <a:pPr marL="0" indent="0" algn="l">
              <a:buNone/>
            </a:pPr>
            <a:endParaRPr lang="en-US" dirty="0" smtClean="0"/>
          </a:p>
          <a:p>
            <a:pPr marL="0" indent="0" algn="l">
              <a:buNone/>
            </a:pPr>
            <a:r>
              <a:rPr lang="en-US" b="1" dirty="0" smtClean="0">
                <a:cs typeface="Arial" panose="020B0604020202020204" pitchFamily="34" charset="0"/>
              </a:rPr>
              <a:t>Groups 2</a:t>
            </a:r>
            <a:r>
              <a:rPr lang="en-US" b="0" baseline="0" dirty="0" smtClean="0">
                <a:cs typeface="Arial" panose="020B0604020202020204" pitchFamily="34" charset="0"/>
              </a:rPr>
              <a:t> and </a:t>
            </a:r>
            <a:r>
              <a:rPr lang="en-US" b="1" baseline="0" dirty="0" smtClean="0">
                <a:cs typeface="Arial" panose="020B0604020202020204" pitchFamily="34" charset="0"/>
              </a:rPr>
              <a:t>4,</a:t>
            </a:r>
            <a:r>
              <a:rPr lang="en-US" dirty="0" smtClean="0">
                <a:cs typeface="Arial" panose="020B0604020202020204" pitchFamily="34" charset="0"/>
              </a:rPr>
              <a:t> </a:t>
            </a:r>
            <a:r>
              <a:rPr lang="en-US" dirty="0" smtClean="0"/>
              <a:t>you will use handout 16.2 for your survivor script/background information Individuals in </a:t>
            </a:r>
            <a:r>
              <a:rPr lang="en-US" b="1" dirty="0" smtClean="0"/>
              <a:t>Groups 1</a:t>
            </a:r>
            <a:r>
              <a:rPr lang="en-US" dirty="0" smtClean="0"/>
              <a:t> will partner with someone from </a:t>
            </a:r>
            <a:r>
              <a:rPr lang="en-US" b="1" dirty="0" smtClean="0"/>
              <a:t>Group 2</a:t>
            </a:r>
            <a:r>
              <a:rPr lang="en-US" dirty="0" smtClean="0"/>
              <a:t> and individuals in </a:t>
            </a:r>
            <a:r>
              <a:rPr lang="en-US" b="1" dirty="0" smtClean="0"/>
              <a:t>Group 3 </a:t>
            </a:r>
            <a:r>
              <a:rPr lang="en-US" dirty="0" smtClean="0"/>
              <a:t> will partner with someone from </a:t>
            </a:r>
            <a:r>
              <a:rPr lang="en-US" b="1" dirty="0" smtClean="0"/>
              <a:t>Group 4 </a:t>
            </a:r>
            <a:r>
              <a:rPr lang="en-US" dirty="0" smtClean="0"/>
              <a:t>to role play assessment skills. </a:t>
            </a:r>
            <a:r>
              <a:rPr lang="en-US" b="1" dirty="0" smtClean="0"/>
              <a:t>Groups 1 &amp; 3</a:t>
            </a:r>
            <a:r>
              <a:rPr lang="en-US" dirty="0" smtClean="0"/>
              <a:t>, remember the difference between assessment for risk reduction and girls who are already married. </a:t>
            </a:r>
          </a:p>
          <a:p>
            <a:pPr marL="0" indent="0" algn="l">
              <a:buNone/>
            </a:pPr>
            <a:endParaRPr lang="en-US" dirty="0" smtClean="0"/>
          </a:p>
          <a:p>
            <a:pPr algn="l"/>
            <a:endParaRPr lang="en-US" dirty="0" smtClean="0"/>
          </a:p>
          <a:p>
            <a:pPr algn="l"/>
            <a:r>
              <a:rPr lang="en-US" b="1" dirty="0" smtClean="0"/>
              <a:t>**DISTRIBUTE </a:t>
            </a:r>
            <a:r>
              <a:rPr lang="en-US" b="1" dirty="0" smtClean="0"/>
              <a:t>Handout</a:t>
            </a:r>
            <a:r>
              <a:rPr lang="en-US" b="1" baseline="0" dirty="0" smtClean="0"/>
              <a:t> </a:t>
            </a:r>
            <a:r>
              <a:rPr lang="en-US" b="1" baseline="0" dirty="0" smtClean="0"/>
              <a:t>16.2 </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Once the pairs</a:t>
            </a:r>
            <a:r>
              <a:rPr lang="en-US" b="1" baseline="0" dirty="0" smtClean="0"/>
              <a:t> have had enough time to complete role plays, have them come back to the larger group and share experiences. **</a:t>
            </a:r>
            <a:endParaRPr lang="en-US" b="1" dirty="0" smtClean="0"/>
          </a:p>
          <a:p>
            <a:pPr algn="l"/>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17</a:t>
            </a:fld>
            <a:endParaRPr lang="en-US"/>
          </a:p>
        </p:txBody>
      </p:sp>
    </p:spTree>
    <p:extLst>
      <p:ext uri="{BB962C8B-B14F-4D97-AF65-F5344CB8AC3E}">
        <p14:creationId xmlns="" xmlns:p14="http://schemas.microsoft.com/office/powerpoint/2010/main" val="18093618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happens if you’re working</a:t>
            </a:r>
            <a:r>
              <a:rPr lang="en-US" baseline="0" dirty="0" smtClean="0"/>
              <a:t> with a girl and together you cannot identify a supportive adult in her life? In these cases, you as the caseworker, may be the only adult she trusts. What can you do to help her while maintaining appropriate boundaries? You can focus on preserving the girl’s access to you and your program’s services; keep a line of communication open with her to ensure you can aid her in crisis response. You do NOT want to engage a caregiver prematurely or out of desperation to find a supportive adult because it can result in them seeing you as the “enemy” and not allowing their daughter to receive services.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18</a:t>
            </a:fld>
            <a:endParaRPr lang="en-US"/>
          </a:p>
        </p:txBody>
      </p:sp>
    </p:spTree>
    <p:extLst>
      <p:ext uri="{BB962C8B-B14F-4D97-AF65-F5344CB8AC3E}">
        <p14:creationId xmlns="" xmlns:p14="http://schemas.microsoft.com/office/powerpoint/2010/main" val="1215392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t>In small groups, discuss the topic of engaging supportive adults. How have you engaged them in the past? What other alternatives are there? How do you maintain boundaries when you are the only supportive adult? Be prepared to share your discussion points with the larger group. </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19</a:t>
            </a:fld>
            <a:endParaRPr lang="en-US"/>
          </a:p>
        </p:txBody>
      </p:sp>
    </p:spTree>
    <p:extLst>
      <p:ext uri="{BB962C8B-B14F-4D97-AF65-F5344CB8AC3E}">
        <p14:creationId xmlns="" xmlns:p14="http://schemas.microsoft.com/office/powerpoint/2010/main" val="403745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 Module 16: </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GBV</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Case Management  Responses to Adolescent Girls</a:t>
            </a:r>
            <a:r>
              <a:rPr lang="en-US" sz="1200" b="1" kern="1200" baseline="0" dirty="0" smtClean="0">
                <a:solidFill>
                  <a:schemeClr val="tx1"/>
                </a:solidFill>
                <a:effectLst/>
                <a:latin typeface="+mn-lt"/>
                <a:ea typeface="+mn-ea"/>
                <a:cs typeface="+mn-cs"/>
              </a:rPr>
              <a:t> and Child/</a:t>
            </a:r>
            <a:r>
              <a:rPr lang="en-US" sz="1200" b="1" kern="1200" dirty="0" smtClean="0">
                <a:solidFill>
                  <a:schemeClr val="tx1"/>
                </a:solidFill>
                <a:effectLst/>
                <a:latin typeface="+mn-lt"/>
                <a:ea typeface="+mn-ea"/>
                <a:cs typeface="+mn-cs"/>
              </a:rPr>
              <a:t>Early</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Define early marriage and the consequences for girls and communities</a:t>
            </a:r>
          </a:p>
          <a:p>
            <a:pPr marL="171450" lvl="0" indent="-171450">
              <a:buFont typeface="Arial" charset="0"/>
              <a:buChar char="•"/>
            </a:pPr>
            <a:r>
              <a:rPr lang="en-US" sz="1200" kern="1200" dirty="0" smtClean="0">
                <a:solidFill>
                  <a:schemeClr val="tx1"/>
                </a:solidFill>
                <a:effectLst/>
                <a:latin typeface="+mn-lt"/>
                <a:ea typeface="+mn-ea"/>
                <a:cs typeface="+mn-cs"/>
              </a:rPr>
              <a:t>Describe the various case management responses to early marriage</a:t>
            </a:r>
          </a:p>
          <a:p>
            <a:pPr marL="171450" lvl="0" indent="-171450">
              <a:buFont typeface="Arial" charset="0"/>
              <a:buChar char="•"/>
            </a:pPr>
            <a:r>
              <a:rPr lang="en-US" sz="1200" kern="1200" dirty="0" smtClean="0">
                <a:solidFill>
                  <a:schemeClr val="tx1"/>
                </a:solidFill>
                <a:effectLst/>
                <a:latin typeface="+mn-lt"/>
                <a:ea typeface="+mn-ea"/>
                <a:cs typeface="+mn-cs"/>
              </a:rPr>
              <a:t>Work with girls to recognize signs of abuse in their relationships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2</a:t>
            </a:r>
            <a:r>
              <a:rPr lang="en-US" sz="1200" kern="1200" dirty="0" smtClean="0">
                <a:solidFill>
                  <a:schemeClr val="tx1"/>
                </a:solidFill>
                <a:effectLst/>
                <a:latin typeface="+mn-lt"/>
                <a:ea typeface="+mn-ea"/>
                <a:cs typeface="+mn-cs"/>
              </a:rPr>
              <a:t> hours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16.1- Introduce and Get Consent (one for each participant)</a:t>
            </a:r>
          </a:p>
          <a:p>
            <a:pPr marL="171450" lvl="0" indent="-171450">
              <a:buFont typeface="Arial" charset="0"/>
              <a:buChar char="•"/>
            </a:pPr>
            <a:r>
              <a:rPr lang="en-US" sz="1200" kern="1200" dirty="0" smtClean="0">
                <a:solidFill>
                  <a:schemeClr val="tx1"/>
                </a:solidFill>
                <a:effectLst/>
                <a:latin typeface="+mn-lt"/>
                <a:ea typeface="+mn-ea"/>
                <a:cs typeface="+mn-cs"/>
              </a:rPr>
              <a:t>Handout 16.2 - Assessment (one for each participant) </a:t>
            </a:r>
          </a:p>
          <a:p>
            <a:pPr marL="171450" lvl="0" indent="-171450">
              <a:buFont typeface="Arial" charset="0"/>
              <a:buChar char="•"/>
            </a:pPr>
            <a:r>
              <a:rPr lang="en-US" sz="1200" kern="1200" dirty="0" smtClean="0">
                <a:solidFill>
                  <a:schemeClr val="tx1"/>
                </a:solidFill>
                <a:effectLst/>
                <a:latin typeface="+mn-lt"/>
                <a:ea typeface="+mn-ea"/>
                <a:cs typeface="+mn-cs"/>
              </a:rPr>
              <a:t>Handout 16.3 – Putting</a:t>
            </a:r>
            <a:r>
              <a:rPr lang="en-US" sz="1200" kern="1200" baseline="0" dirty="0" smtClean="0">
                <a:solidFill>
                  <a:schemeClr val="tx1"/>
                </a:solidFill>
                <a:effectLst/>
                <a:latin typeface="+mn-lt"/>
                <a:ea typeface="+mn-ea"/>
                <a:cs typeface="+mn-cs"/>
              </a:rPr>
              <a:t> it All Together </a:t>
            </a:r>
            <a:r>
              <a:rPr lang="en-US" sz="1200" kern="1200" dirty="0" smtClean="0">
                <a:solidFill>
                  <a:schemeClr val="tx1"/>
                </a:solidFill>
                <a:effectLst/>
                <a:latin typeface="+mn-lt"/>
                <a:ea typeface="+mn-ea"/>
                <a:cs typeface="+mn-cs"/>
              </a:rPr>
              <a:t>Activity (one for each participant)</a:t>
            </a:r>
          </a:p>
          <a:p>
            <a:pPr marL="0" indent="0">
              <a:buFont typeface="Arial" charset="0"/>
              <a:buNone/>
            </a:pPr>
            <a:r>
              <a:rPr lang="en-US" dirty="0" smtClean="0">
                <a:effectLst/>
              </a:rPr>
              <a:t> </a:t>
            </a: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case study for Handout 16.3</a:t>
            </a:r>
          </a:p>
          <a:p>
            <a:pPr marL="171450" lvl="0" indent="-171450">
              <a:buFont typeface="Arial" charset="0"/>
              <a:buChar char="•"/>
            </a:pPr>
            <a:r>
              <a:rPr lang="en-US" sz="1200" kern="1200" dirty="0" smtClean="0">
                <a:solidFill>
                  <a:schemeClr val="tx1"/>
                </a:solidFill>
                <a:effectLst/>
                <a:latin typeface="+mn-lt"/>
                <a:ea typeface="+mn-ea"/>
                <a:cs typeface="+mn-cs"/>
              </a:rPr>
              <a:t>Print ou</a:t>
            </a:r>
            <a:r>
              <a:rPr lang="en-US" sz="1200" kern="1200" baseline="0" dirty="0" smtClean="0">
                <a:solidFill>
                  <a:schemeClr val="tx1"/>
                </a:solidFill>
                <a:effectLst/>
                <a:latin typeface="+mn-lt"/>
                <a:ea typeface="+mn-ea"/>
                <a:cs typeface="+mn-cs"/>
              </a:rPr>
              <a:t>t </a:t>
            </a:r>
            <a:r>
              <a:rPr lang="en-US" sz="1200" kern="1200" dirty="0" smtClean="0">
                <a:solidFill>
                  <a:schemeClr val="tx1"/>
                </a:solidFill>
                <a:effectLst/>
                <a:latin typeface="+mn-lt"/>
                <a:ea typeface="+mn-ea"/>
                <a:cs typeface="+mn-cs"/>
              </a:rPr>
              <a:t>handouts </a:t>
            </a:r>
          </a:p>
          <a:p>
            <a:pPr marL="171450" lvl="0" indent="-171450">
              <a:buFont typeface="Arial" charset="0"/>
              <a:buChar char="•"/>
            </a:pPr>
            <a:r>
              <a:rPr lang="en-US" sz="1200" kern="1200" dirty="0" smtClean="0">
                <a:solidFill>
                  <a:schemeClr val="tx1"/>
                </a:solidFill>
                <a:effectLst/>
                <a:latin typeface="+mn-lt"/>
                <a:ea typeface="+mn-ea"/>
                <a:cs typeface="+mn-cs"/>
              </a:rPr>
              <a:t>Arrange room </a:t>
            </a: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p>
          <a:p>
            <a:pPr marL="0" indent="0">
              <a:buFont typeface="Arial" charset="0"/>
              <a:buNone/>
            </a:pP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Objectives &amp; Introduction (1-2)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Working with Adolescent Girls &amp; Early/Forced Marriage (3-4)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Defining Early/Forced Marriage Activity (5)</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Caseworker Role/Responses (6-7)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Introduce and Get Consent Activity (8)</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Assessment (9-11)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Imminent Risk Activity (12)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Assessment (13-15)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Assessment Activity (16)</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Supportive Adults &amp; Activity (17-18)</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err="1" smtClean="0">
                <a:solidFill>
                  <a:schemeClr val="tx1"/>
                </a:solidFill>
                <a:effectLst/>
                <a:latin typeface="+mn-lt"/>
                <a:ea typeface="+mn-ea"/>
                <a:cs typeface="+mn-cs"/>
              </a:rPr>
              <a:t>Psychoeducation</a:t>
            </a:r>
            <a:r>
              <a:rPr lang="en-US" sz="1200" kern="1200" dirty="0" smtClean="0">
                <a:solidFill>
                  <a:schemeClr val="tx1"/>
                </a:solidFill>
                <a:effectLst/>
                <a:latin typeface="+mn-lt"/>
                <a:ea typeface="+mn-ea"/>
                <a:cs typeface="+mn-cs"/>
              </a:rPr>
              <a:t> (19)</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Final Activity (20)</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(21)</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Optional additional content on communication with children (22-35)</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Staff working with girls who are at risk for – or already engaged in – an early marriage often want to do everything in their power to stop the marriage from taking place or to get the girl out of the situation. While this impulse is understandable, it is a reaction that may also put the survivor at significant risk. Our role, as always in case management, is to work with the survivor to find out her perspectives, needs and priorities and to identify strategies to achieve these.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be familiar with the Caring for Child Survivors guidelines, and in particular the pieces on communication with adolescents. It would also be useful to know local customs and practices regarding early marriage – i.e. how young are girls being married, who generally makes decisions about this, is this connected to religious practices?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Early marriage occurs when a girl of less than 16 years of age is married or enters into an informal union. This usually happens with men who are older. </a:t>
            </a:r>
          </a:p>
          <a:p>
            <a:pPr marL="171450" lvl="0" indent="-171450">
              <a:buFont typeface="Arial" charset="0"/>
              <a:buChar char="•"/>
            </a:pPr>
            <a:r>
              <a:rPr lang="en-US" sz="1200" kern="1200" dirty="0" smtClean="0">
                <a:solidFill>
                  <a:schemeClr val="tx1"/>
                </a:solidFill>
                <a:effectLst/>
                <a:latin typeface="+mn-lt"/>
                <a:ea typeface="+mn-ea"/>
                <a:cs typeface="+mn-cs"/>
              </a:rPr>
              <a:t>Early marriage carries significant risks for adolescent girls, including increased likelihood of IPV, and early pregnancy with the potential to cause serious physical consequences.</a:t>
            </a:r>
          </a:p>
          <a:p>
            <a:pPr marL="171450" lvl="0" indent="-171450">
              <a:buFont typeface="Arial" charset="0"/>
              <a:buChar char="•"/>
            </a:pPr>
            <a:r>
              <a:rPr lang="en-US" sz="1200" kern="1200" dirty="0" smtClean="0">
                <a:solidFill>
                  <a:schemeClr val="tx1"/>
                </a:solidFill>
                <a:effectLst/>
                <a:latin typeface="+mn-lt"/>
                <a:ea typeface="+mn-ea"/>
                <a:cs typeface="+mn-cs"/>
              </a:rPr>
              <a:t>The case management response for early marriage cases will vary depending on whether the girl is at imminent risk for marriage, the marriage is likely to go ahead or the marriage has already occurred. </a:t>
            </a:r>
          </a:p>
          <a:p>
            <a:pPr marL="171450" indent="-171450">
              <a:buFont typeface="Arial" charset="0"/>
              <a:buChar char="•"/>
            </a:pPr>
            <a:r>
              <a:rPr lang="en-US" sz="1200" kern="1200" dirty="0" smtClean="0">
                <a:solidFill>
                  <a:schemeClr val="tx1"/>
                </a:solidFill>
                <a:effectLst/>
                <a:latin typeface="+mn-lt"/>
                <a:ea typeface="+mn-ea"/>
                <a:cs typeface="+mn-cs"/>
              </a:rPr>
              <a:t>As a caseworker, it is not your role to stop a marriage from happening, but you have an important role in helping the survivor to identify and engage a supportive adult (if one exists), as well as advocating for her needs. </a:t>
            </a:r>
          </a:p>
          <a:p>
            <a:endParaRPr lang="en-US" dirty="0" smtClean="0"/>
          </a:p>
          <a:p>
            <a:endParaRPr lang="en-US" dirty="0" smtClean="0"/>
          </a:p>
          <a:p>
            <a:endParaRPr lang="en-US" sz="1200" kern="1200" dirty="0" smtClean="0">
              <a:solidFill>
                <a:schemeClr val="tx1"/>
              </a:solidFill>
              <a:effectLst/>
              <a:latin typeface="+mn-lt"/>
              <a:ea typeface="+mn-ea"/>
              <a:cs typeface="+mn-cs"/>
            </a:endParaRPr>
          </a:p>
        </p:txBody>
      </p:sp>
      <p:sp>
        <p:nvSpPr>
          <p:cNvPr id="34820" name="Slide Number Placeholder 3"/>
          <p:cNvSpPr>
            <a:spLocks noGrp="1"/>
          </p:cNvSpPr>
          <p:nvPr>
            <p:ph type="sldNum" sz="quarter" idx="5"/>
          </p:nvPr>
        </p:nvSpPr>
        <p:spPr bwMode="auto">
          <a:noFill/>
          <a:ln>
            <a:miter lim="800000"/>
            <a:headEnd/>
            <a:tailEnd/>
          </a:ln>
        </p:spPr>
        <p:txBody>
          <a:bodyPr/>
          <a:lstStyle/>
          <a:p>
            <a:fld id="{666DCC4B-34E9-4207-A5A4-579F4C08FF91}" type="slidenum">
              <a:rPr lang="en-US">
                <a:solidFill>
                  <a:prstClr val="black"/>
                </a:solidFill>
              </a:rPr>
              <a:pPr/>
              <a:t>2</a:t>
            </a:fld>
            <a:endParaRPr 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US" dirty="0" smtClean="0"/>
              <a:t>Let’s put everything we’ve learned into</a:t>
            </a:r>
            <a:r>
              <a:rPr lang="en-US" baseline="0" dirty="0" smtClean="0"/>
              <a:t> practice. Please </a:t>
            </a:r>
            <a:r>
              <a:rPr lang="en-US" baseline="0" dirty="0" smtClean="0">
                <a:cs typeface="Arial" panose="020B0604020202020204" pitchFamily="34" charset="0"/>
              </a:rPr>
              <a:t>r</a:t>
            </a:r>
            <a:r>
              <a:rPr lang="en-US" dirty="0" smtClean="0">
                <a:cs typeface="Arial" panose="020B0604020202020204" pitchFamily="34" charset="0"/>
              </a:rPr>
              <a:t>eturn to your group from the previous activity (</a:t>
            </a:r>
            <a:r>
              <a:rPr lang="en-US" b="1" dirty="0" smtClean="0">
                <a:cs typeface="Arial" panose="020B0604020202020204" pitchFamily="34" charset="0"/>
              </a:rPr>
              <a:t>Group 1</a:t>
            </a:r>
            <a:r>
              <a:rPr lang="en-US" dirty="0" smtClean="0">
                <a:cs typeface="Arial" panose="020B0604020202020204" pitchFamily="34" charset="0"/>
              </a:rPr>
              <a:t>, </a:t>
            </a:r>
            <a:r>
              <a:rPr lang="en-US" b="1" dirty="0" smtClean="0">
                <a:cs typeface="Arial" panose="020B0604020202020204" pitchFamily="34" charset="0"/>
              </a:rPr>
              <a:t>Group 2, Group 3 </a:t>
            </a:r>
            <a:r>
              <a:rPr lang="en-US" dirty="0" smtClean="0">
                <a:cs typeface="Arial" panose="020B0604020202020204" pitchFamily="34" charset="0"/>
              </a:rPr>
              <a:t>and </a:t>
            </a:r>
            <a:r>
              <a:rPr lang="en-US" b="1" dirty="0" smtClean="0">
                <a:cs typeface="Arial" panose="020B0604020202020204" pitchFamily="34" charset="0"/>
              </a:rPr>
              <a:t>Group 4)</a:t>
            </a:r>
            <a:r>
              <a:rPr lang="en-US" dirty="0" smtClean="0">
                <a:cs typeface="Arial" panose="020B0604020202020204" pitchFamily="34" charset="0"/>
              </a:rPr>
              <a:t>. </a:t>
            </a:r>
          </a:p>
          <a:p>
            <a:pPr marL="0" indent="0" algn="l">
              <a:buNone/>
            </a:pPr>
            <a:r>
              <a:rPr lang="en-US" b="1" dirty="0" smtClean="0"/>
              <a:t>Groups 2 &amp; 4</a:t>
            </a:r>
            <a:r>
              <a:rPr lang="en-US" dirty="0" smtClean="0"/>
              <a:t>, you will be the caseworkers this time. </a:t>
            </a:r>
            <a:endParaRPr lang="en-US" b="1" dirty="0" smtClean="0"/>
          </a:p>
          <a:p>
            <a:pPr marL="0" indent="0" algn="l">
              <a:buNone/>
            </a:pPr>
            <a:endParaRPr lang="en-US" dirty="0" smtClean="0"/>
          </a:p>
          <a:p>
            <a:pPr marL="0" indent="0" algn="l">
              <a:buNone/>
            </a:pPr>
            <a:r>
              <a:rPr lang="en-US" b="1" dirty="0" smtClean="0">
                <a:cs typeface="Arial" panose="020B0604020202020204" pitchFamily="34" charset="0"/>
              </a:rPr>
              <a:t>Groups 1 &amp; 3</a:t>
            </a:r>
            <a:r>
              <a:rPr lang="en-US" dirty="0" smtClean="0">
                <a:cs typeface="Arial" panose="020B0604020202020204" pitchFamily="34" charset="0"/>
              </a:rPr>
              <a:t>, </a:t>
            </a:r>
            <a:r>
              <a:rPr lang="en-US" dirty="0" smtClean="0"/>
              <a:t>you will be given handouts for your survivor script/background information and </a:t>
            </a:r>
            <a:r>
              <a:rPr lang="en-US" b="1" dirty="0" smtClean="0"/>
              <a:t>Groups 2 &amp; 4</a:t>
            </a:r>
            <a:r>
              <a:rPr lang="en-US" dirty="0" smtClean="0"/>
              <a:t>, you will use the skills we learned today. Once you have finished the role play, switch roles!</a:t>
            </a:r>
          </a:p>
          <a:p>
            <a:pPr marL="0" indent="0" algn="l">
              <a:buNone/>
            </a:pPr>
            <a:r>
              <a:rPr lang="en-US" dirty="0" smtClean="0"/>
              <a:t>Once everyone has had time to role play, volunteers can “present” their role play to the larger group. </a:t>
            </a:r>
          </a:p>
          <a:p>
            <a:pPr marL="0" indent="0" algn="l">
              <a:buNone/>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**Distribute</a:t>
            </a:r>
            <a:r>
              <a:rPr lang="en-US" b="1" baseline="0" dirty="0" smtClean="0"/>
              <a:t> copies of Handout 16.3 Putting it All Together Activity which includes the case studies and the flow chart from pg. 124 of the GBV Case Management Guidelines which summarizes the different Case management responses to early marriage**</a:t>
            </a:r>
            <a:endParaRPr lang="en-US" b="1" dirty="0" smtClean="0"/>
          </a:p>
          <a:p>
            <a:pPr marL="0" indent="0" algn="l">
              <a:buNone/>
            </a:pPr>
            <a:endParaRPr lang="en-US" dirty="0" smtClean="0"/>
          </a:p>
          <a:p>
            <a:endParaRPr lang="en-US" baseline="0" dirty="0" smtClean="0"/>
          </a:p>
          <a:p>
            <a:r>
              <a:rPr lang="en-US" baseline="0" dirty="0" smtClean="0"/>
              <a:t>After role playing, have everyone come back to the larger group and share experiences. </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C568F6E5-5E12-4623-90BB-7EC2ED9BF81B}" type="slidenum">
              <a:rPr lang="en-US" smtClean="0"/>
              <a:pPr/>
              <a:t>20</a:t>
            </a:fld>
            <a:endParaRPr lang="en-US"/>
          </a:p>
        </p:txBody>
      </p:sp>
    </p:spTree>
    <p:extLst>
      <p:ext uri="{BB962C8B-B14F-4D97-AF65-F5344CB8AC3E}">
        <p14:creationId xmlns="" xmlns:p14="http://schemas.microsoft.com/office/powerpoint/2010/main" val="16373268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Thank you all for your time, attention, and participation. Before we end, I</a:t>
            </a:r>
            <a:r>
              <a:rPr lang="en-US" altLang="en-US" dirty="0" smtClean="0"/>
              <a:t>’</a:t>
            </a:r>
            <a:r>
              <a:rPr lang="en-US" dirty="0" smtClean="0"/>
              <a:t>d like to open up the floor for any questions, concerns or reflections you may have. </a:t>
            </a:r>
          </a:p>
          <a:p>
            <a:pPr eaLnBrk="1" hangingPunct="1">
              <a:spcBef>
                <a:spcPct val="0"/>
              </a:spcBef>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pPr eaLnBrk="1" hangingPunct="1">
              <a:spcBef>
                <a:spcPct val="0"/>
              </a:spcBef>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AA054DE3-A126-4268-9767-928E5A89904D}" type="slidenum">
              <a:rPr lang="en-US">
                <a:solidFill>
                  <a:prstClr val="black"/>
                </a:solidFill>
              </a:rPr>
              <a:pPr/>
              <a:t>21</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Our three objectives for the session</a:t>
            </a:r>
            <a:r>
              <a:rPr lang="en-US" baseline="0" dirty="0" smtClean="0"/>
              <a:t> </a:t>
            </a:r>
            <a:r>
              <a:rPr lang="en-US" dirty="0" smtClean="0"/>
              <a:t>are: </a:t>
            </a:r>
          </a:p>
          <a:p>
            <a:pPr marL="228600" indent="-228600">
              <a:buAutoNum type="arabicPeriod"/>
            </a:pPr>
            <a:r>
              <a:rPr lang="en-US" dirty="0" smtClean="0"/>
              <a:t>Define early marriage and the consequences</a:t>
            </a:r>
            <a:r>
              <a:rPr lang="en-US" baseline="0" dirty="0" smtClean="0"/>
              <a:t> for girls and communities</a:t>
            </a:r>
          </a:p>
          <a:p>
            <a:pPr marL="228600" indent="-228600">
              <a:buAutoNum type="arabicPeriod"/>
            </a:pPr>
            <a:r>
              <a:rPr lang="en-US" baseline="0" dirty="0" smtClean="0"/>
              <a:t>Describe the various case management responses to early marriage</a:t>
            </a:r>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solidFill>
                  <a:prstClr val="black"/>
                </a:solidFill>
              </a:rPr>
              <a:pPr/>
              <a:t>3</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**We began to discuss adaptations for working with adolescent girls in Module 15C**.  If you have not done Module 15C with this group, you will want to review the key concepts highlighted on adolescent girls.  You may even want to do the brainstorming activity in Module 15C to have participants think about what they need to adapt in their programming to work with adolescent girls in general and what they are already doing that is working well.  </a:t>
            </a:r>
          </a:p>
          <a:p>
            <a:endParaRPr lang="en-US" b="1" baseline="0" dirty="0" smtClean="0"/>
          </a:p>
          <a:p>
            <a:r>
              <a:rPr lang="en-US" b="1" dirty="0" smtClean="0"/>
              <a:t>REVIEW</a:t>
            </a:r>
            <a:r>
              <a:rPr lang="en-US" dirty="0" smtClean="0"/>
              <a:t>: Working with adolescent girls can</a:t>
            </a:r>
            <a:r>
              <a:rPr lang="en-US" baseline="0" dirty="0" smtClean="0"/>
              <a:t> be a bit scary for those of us who have worked with adult women for most of our careers. At the core of GBV case management with adolescent girl survivors, the principles, theories and skills are all the same. We maintain survivor-centered attitudes, and pull on our strong communication skills to effectively support, assess, and service/safety plan with survivors. </a:t>
            </a:r>
          </a:p>
          <a:p>
            <a:endParaRPr lang="en-US" baseline="0" dirty="0" smtClean="0"/>
          </a:p>
          <a:p>
            <a:r>
              <a:rPr lang="en-US" baseline="0" dirty="0" smtClean="0"/>
              <a:t>The only thing that will change when working with adolescent girls is your delivery, which you will need to alter based on the girls’ developmental level, individual situation, and maturity. As with all survivors (adults and children), you should not use professional jargon, terms and/or phrases but instead use simple, clear language and tailor the way you express ideas to the age of the girl. Additionally, as with adults, you will prioritize and attend to the survivor’s safety at all times. </a:t>
            </a:r>
          </a:p>
          <a:p>
            <a:endParaRPr lang="en-US" baseline="0" dirty="0" smtClean="0"/>
          </a:p>
          <a:p>
            <a:r>
              <a:rPr lang="en-US" baseline="0" dirty="0" smtClean="0"/>
              <a:t>In this module, we’re going to go into a bit more detail today on responding to child/early marriage with adolescent girls as that requires some additional skills and tools.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4</a:t>
            </a:fld>
            <a:endParaRPr lang="en-US"/>
          </a:p>
        </p:txBody>
      </p:sp>
    </p:spTree>
    <p:extLst>
      <p:ext uri="{BB962C8B-B14F-4D97-AF65-F5344CB8AC3E}">
        <p14:creationId xmlns="" xmlns:p14="http://schemas.microsoft.com/office/powerpoint/2010/main" val="214233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We’ll begin by defining early marriage. UNICEF</a:t>
            </a:r>
            <a:r>
              <a:rPr lang="en-US" baseline="0" dirty="0" smtClean="0"/>
              <a:t> defines early marriage as a formal marriage or an informal union that happens before the age of 18 years. The age at which marriage is locally acceptable varies widely between cultures. For case management services, higher risk cases are considered to be those that occur earlier (e.g. younger than 16), as the younger the girl the higher the risks of significant harm from early/forced marriage.</a:t>
            </a:r>
          </a:p>
          <a:p>
            <a:endParaRPr lang="en-US" baseline="0" dirty="0" smtClean="0"/>
          </a:p>
          <a:p>
            <a:r>
              <a:rPr lang="en-US" baseline="0" dirty="0" smtClean="0"/>
              <a:t>Early marriage is embedded in many cultural and social practices. It is for this reason that working with the topic of early marriage requires a sensitive and careful approach and we must be sure that any interventions we put in place support the girl and do not put her at risk for any harm.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5</a:t>
            </a:fld>
            <a:endParaRPr lang="en-US"/>
          </a:p>
        </p:txBody>
      </p:sp>
    </p:spTree>
    <p:extLst>
      <p:ext uri="{BB962C8B-B14F-4D97-AF65-F5344CB8AC3E}">
        <p14:creationId xmlns="" xmlns:p14="http://schemas.microsoft.com/office/powerpoint/2010/main" val="676436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I’d like to have everyone get into small groups of no more than</a:t>
            </a:r>
            <a:r>
              <a:rPr lang="en-US" baseline="0" dirty="0" smtClean="0"/>
              <a:t> 5 people and discuss early marriage. Talk about what it looks like in the community in which you work, including the risk and protective factors for early marriage and how you see your role playing into all of this. After discussing for 5-10 minutes, we’ll come back and have everyone share their discussions with the larger group. </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6</a:t>
            </a:fld>
            <a:endParaRPr lang="en-US"/>
          </a:p>
        </p:txBody>
      </p:sp>
    </p:spTree>
    <p:extLst>
      <p:ext uri="{BB962C8B-B14F-4D97-AF65-F5344CB8AC3E}">
        <p14:creationId xmlns="" xmlns:p14="http://schemas.microsoft.com/office/powerpoint/2010/main" val="494733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we’ll be discussing two</a:t>
            </a:r>
            <a:r>
              <a:rPr lang="en-US" baseline="0" dirty="0" smtClean="0"/>
              <a:t> main </a:t>
            </a:r>
            <a:r>
              <a:rPr lang="en-US" dirty="0" smtClean="0"/>
              <a:t>categories of early marriage cases,</a:t>
            </a:r>
            <a:r>
              <a:rPr lang="en-US" baseline="0" dirty="0" smtClean="0"/>
              <a:t> which require different types of focus in your assessment and ultimately different actions based on the assessment.  </a:t>
            </a:r>
          </a:p>
          <a:p>
            <a:endParaRPr lang="en-US" baseline="0" dirty="0" smtClean="0"/>
          </a:p>
          <a:p>
            <a:r>
              <a:rPr lang="en-US" baseline="0" dirty="0" smtClean="0"/>
              <a:t>First and foremost in any case management response is introducing yourself and getting consent to proceed with services. This is followed by a safe, well-paced, and thorough assessment. The assessment will look slightly different depending on the girl’s situation: whether she is at risk for an early marriage or if she is already married.  </a:t>
            </a:r>
          </a:p>
          <a:p>
            <a:endParaRPr lang="en-US" baseline="0" dirty="0" smtClean="0"/>
          </a:p>
          <a:p>
            <a:pPr marL="631825" lvl="1" indent="-457200">
              <a:buClr>
                <a:schemeClr val="accent4">
                  <a:lumMod val="75000"/>
                </a:schemeClr>
              </a:buClr>
              <a:buFont typeface="Arial" pitchFamily="34" charset="0"/>
              <a:buChar char="•"/>
            </a:pPr>
            <a:r>
              <a:rPr lang="en-US" baseline="0" dirty="0" smtClean="0"/>
              <a:t>Remember that while this may be our instinct, it is not our role to go immediately to the family to try to stop a marriage from going ahead.  Doing so is unsafe for the girl as well as ourselves and our colleagues.  Our role is rather to work with the survivor to understand what she wants and how we can support that process.  We want to:</a:t>
            </a:r>
          </a:p>
          <a:p>
            <a:pPr marL="1089025" lvl="2" indent="-457200">
              <a:buClr>
                <a:schemeClr val="accent4">
                  <a:lumMod val="75000"/>
                </a:schemeClr>
              </a:buClr>
              <a:buFont typeface="Arial" pitchFamily="34" charset="0"/>
              <a:buChar char="•"/>
            </a:pPr>
            <a:r>
              <a:rPr lang="en-US" sz="1800" dirty="0" smtClean="0">
                <a:sym typeface="Wingdings" panose="05000000000000000000" pitchFamily="2" charset="2"/>
              </a:rPr>
              <a:t>Build a trusting relationship</a:t>
            </a:r>
          </a:p>
          <a:p>
            <a:pPr marL="1089025" lvl="2" indent="-457200">
              <a:buClr>
                <a:schemeClr val="accent4">
                  <a:lumMod val="75000"/>
                </a:schemeClr>
              </a:buClr>
              <a:buFont typeface="Arial" pitchFamily="34" charset="0"/>
              <a:buChar char="•"/>
            </a:pPr>
            <a:r>
              <a:rPr lang="en-US" sz="1800" dirty="0" smtClean="0">
                <a:sym typeface="Wingdings" panose="05000000000000000000" pitchFamily="2" charset="2"/>
              </a:rPr>
              <a:t>Facilitate a process of engagement, assessment and case action planning</a:t>
            </a:r>
          </a:p>
          <a:p>
            <a:pPr marL="1089025" lvl="2" indent="-457200">
              <a:buClr>
                <a:schemeClr val="accent4">
                  <a:lumMod val="75000"/>
                </a:schemeClr>
              </a:buClr>
              <a:buFont typeface="Arial" pitchFamily="34" charset="0"/>
              <a:buChar char="•"/>
            </a:pPr>
            <a:r>
              <a:rPr lang="en-US" dirty="0" smtClean="0">
                <a:sym typeface="Wingdings" panose="05000000000000000000" pitchFamily="2" charset="2"/>
              </a:rPr>
              <a:t>Provide information to the girl about early marriage</a:t>
            </a:r>
            <a:endParaRPr lang="en-US" sz="1800" dirty="0" smtClean="0">
              <a:sym typeface="Wingdings" panose="05000000000000000000" pitchFamily="2" charset="2"/>
            </a:endParaRPr>
          </a:p>
          <a:p>
            <a:pPr marL="1089025" lvl="2" indent="-457200">
              <a:buClr>
                <a:schemeClr val="accent4">
                  <a:lumMod val="75000"/>
                </a:schemeClr>
              </a:buClr>
              <a:buFont typeface="Arial" pitchFamily="34" charset="0"/>
              <a:buChar char="•"/>
            </a:pPr>
            <a:r>
              <a:rPr lang="en-US" dirty="0" smtClean="0">
                <a:sym typeface="Wingdings" panose="05000000000000000000" pitchFamily="2" charset="2"/>
              </a:rPr>
              <a:t>Engage with trusted adults if and when relevant </a:t>
            </a:r>
            <a:r>
              <a:rPr lang="en-US" sz="1800" dirty="0" smtClean="0">
                <a:sym typeface="Wingdings" panose="05000000000000000000" pitchFamily="2" charset="2"/>
              </a:rPr>
              <a:t>Just like with any type of GBV, as the caseworker, we do not intervene directly </a:t>
            </a:r>
          </a:p>
          <a:p>
            <a:pPr marL="1089025" lvl="2" indent="-457200">
              <a:buClr>
                <a:schemeClr val="accent4">
                  <a:lumMod val="75000"/>
                </a:schemeClr>
              </a:buClr>
              <a:buFont typeface="Arial" pitchFamily="34" charset="0"/>
              <a:buChar char="•"/>
            </a:pPr>
            <a:r>
              <a:rPr lang="en-US" dirty="0" smtClean="0">
                <a:sym typeface="Wingdings" panose="05000000000000000000" pitchFamily="2" charset="2"/>
              </a:rPr>
              <a:t>Keep safety of the girl at the forefront of any action / intervention</a:t>
            </a:r>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7</a:t>
            </a:fld>
            <a:endParaRPr lang="en-US"/>
          </a:p>
        </p:txBody>
      </p:sp>
    </p:spTree>
    <p:extLst>
      <p:ext uri="{BB962C8B-B14F-4D97-AF65-F5344CB8AC3E}">
        <p14:creationId xmlns="" xmlns:p14="http://schemas.microsoft.com/office/powerpoint/2010/main" val="270150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200" b="0" dirty="0" smtClean="0">
                <a:sym typeface="Wingdings" panose="05000000000000000000" pitchFamily="2" charset="2"/>
              </a:rPr>
              <a:t>Our case management response always begins with Introduction and Engagement (including the informed consent process).  If</a:t>
            </a:r>
            <a:r>
              <a:rPr lang="en-US" sz="2200" b="0" baseline="0" dirty="0" smtClean="0">
                <a:sym typeface="Wingdings" panose="05000000000000000000" pitchFamily="2" charset="2"/>
              </a:rPr>
              <a:t> our organization has other programming for adolescent girls, its possible that we may already be working with that girl.  If you are already working with the girl in the context of a case management service, then you do not need to get consent in the beginning to continue to work with her on this particular issue (we will still have to get consent for any referrals we make).  However, if you/your organization is working with her individually on in a group context that is outside the scope of case management, you will need to go through the informed consent process – remembering to be clear about confidentiality and its limits and mandatory reporting. </a:t>
            </a:r>
            <a:endParaRPr lang="en-US" sz="2200" b="0" dirty="0" smtClean="0">
              <a:sym typeface="Wingdings" panose="05000000000000000000" pitchFamily="2" charset="2"/>
            </a:endParaRPr>
          </a:p>
          <a:p>
            <a:endParaRPr lang="en-US" dirty="0" smtClean="0"/>
          </a:p>
          <a:p>
            <a:r>
              <a:rPr lang="en-US" baseline="0" dirty="0" smtClean="0"/>
              <a:t>As discussed in Module 15C, the consent process for working with adolescent girls is will be different depending on the age of the girl with whom you are working. </a:t>
            </a:r>
          </a:p>
          <a:p>
            <a:pPr>
              <a:buFont typeface="Arial" pitchFamily="34" charset="0"/>
              <a:buChar char="•"/>
            </a:pPr>
            <a:r>
              <a:rPr lang="en-US" baseline="0" dirty="0" smtClean="0"/>
              <a:t> If the girl is between the ages of 6-11, you will obtain informed assent, an agreement from the girl that she wants to receive services. You will then have to get informed consent from the girl’s caregiver. If the caregiver is not supportive or if reaching out to the caregiver is deemed to not be in the child’s best interest, another trusted adult or the girl’s caseworker can provide written consent for services. </a:t>
            </a:r>
          </a:p>
          <a:p>
            <a:pPr>
              <a:buFont typeface="Arial" pitchFamily="34" charset="0"/>
              <a:buChar char="•"/>
            </a:pPr>
            <a:r>
              <a:rPr lang="en-US" baseline="0" dirty="0" smtClean="0"/>
              <a:t> The same process applies to girls aged 12-14; however, depending on the maturity of the girl, her consent for services can take due weight, meaning that consideration can be given to her views and opinions based on factors such as her age and maturity. </a:t>
            </a:r>
          </a:p>
          <a:p>
            <a:pPr>
              <a:buFont typeface="Arial" pitchFamily="34" charset="0"/>
              <a:buChar char="•"/>
            </a:pPr>
            <a:r>
              <a:rPr lang="en-US" baseline="0" dirty="0" smtClean="0"/>
              <a:t> For girls ages 15-17, informed consent must be obtained from the girl and, if possible, from her caregiver. </a:t>
            </a:r>
          </a:p>
          <a:p>
            <a:endParaRPr lang="en-US" baseline="0" dirty="0" smtClean="0"/>
          </a:p>
          <a:p>
            <a:r>
              <a:rPr lang="en-US" b="1" dirty="0" smtClean="0"/>
              <a:t>**For</a:t>
            </a:r>
            <a:r>
              <a:rPr lang="en-US" b="1" baseline="0" dirty="0" smtClean="0"/>
              <a:t> more information see Caring for Child Survivors Manual </a:t>
            </a:r>
            <a:r>
              <a:rPr lang="en-US" b="1" dirty="0" smtClean="0"/>
              <a:t>p 117**</a:t>
            </a:r>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8</a:t>
            </a:fld>
            <a:endParaRPr lang="en-US"/>
          </a:p>
        </p:txBody>
      </p:sp>
    </p:spTree>
    <p:extLst>
      <p:ext uri="{BB962C8B-B14F-4D97-AF65-F5344CB8AC3E}">
        <p14:creationId xmlns="" xmlns:p14="http://schemas.microsoft.com/office/powerpoint/2010/main" val="2051805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put some of this into practice. Please break</a:t>
            </a:r>
            <a:r>
              <a:rPr lang="en-US" baseline="0" dirty="0" smtClean="0"/>
              <a:t> up into small groups. I will hand each group a case scenario. Based on the scenario and the information you just learned, discuss appropriate consent procedures. After discussing for some time, each group will share their scenario and consent procedure with the larger group. </a:t>
            </a:r>
          </a:p>
          <a:p>
            <a:endParaRPr lang="en-US" baseline="0" dirty="0" smtClean="0"/>
          </a:p>
          <a:p>
            <a:r>
              <a:rPr lang="en-US" b="1" baseline="0" dirty="0" smtClean="0"/>
              <a:t>**Distribute Handout 16.1 Introduce and Get Consent**</a:t>
            </a:r>
            <a:endParaRPr lang="en-US"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9</a:t>
            </a:fld>
            <a:endParaRPr lang="en-US"/>
          </a:p>
        </p:txBody>
      </p:sp>
    </p:spTree>
    <p:extLst>
      <p:ext uri="{BB962C8B-B14F-4D97-AF65-F5344CB8AC3E}">
        <p14:creationId xmlns="" xmlns:p14="http://schemas.microsoft.com/office/powerpoint/2010/main" val="3468386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8.png"/></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18" Type="http://schemas.openxmlformats.org/officeDocument/2006/relationships/slideLayout" Target="../slideLayouts/slideLayout90.xml"/><Relationship Id="rId3" Type="http://schemas.openxmlformats.org/officeDocument/2006/relationships/slideLayout" Target="../slideLayouts/slideLayout75.xml"/><Relationship Id="rId21" Type="http://schemas.openxmlformats.org/officeDocument/2006/relationships/slideLayout" Target="../slideLayouts/slideLayout93.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slideLayout" Target="../slideLayouts/slideLayout89.xml"/><Relationship Id="rId25" Type="http://schemas.openxmlformats.org/officeDocument/2006/relationships/theme" Target="../theme/theme4.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20" Type="http://schemas.openxmlformats.org/officeDocument/2006/relationships/slideLayout" Target="../slideLayouts/slideLayout92.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24" Type="http://schemas.openxmlformats.org/officeDocument/2006/relationships/slideLayout" Target="../slideLayouts/slideLayout96.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23" Type="http://schemas.openxmlformats.org/officeDocument/2006/relationships/slideLayout" Target="../slideLayouts/slideLayout95.xml"/><Relationship Id="rId10" Type="http://schemas.openxmlformats.org/officeDocument/2006/relationships/slideLayout" Target="../slideLayouts/slideLayout82.xml"/><Relationship Id="rId19" Type="http://schemas.openxmlformats.org/officeDocument/2006/relationships/slideLayout" Target="../slideLayouts/slideLayout91.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 Id="rId22"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imminent risk CASES</a:t>
            </a:r>
            <a:endParaRPr lang="en-US" dirty="0"/>
          </a:p>
        </p:txBody>
      </p:sp>
      <p:sp>
        <p:nvSpPr>
          <p:cNvPr id="3" name="Content Placeholder 2"/>
          <p:cNvSpPr>
            <a:spLocks noGrp="1"/>
          </p:cNvSpPr>
          <p:nvPr>
            <p:ph idx="1"/>
          </p:nvPr>
        </p:nvSpPr>
        <p:spPr>
          <a:xfrm>
            <a:off x="725214" y="1986455"/>
            <a:ext cx="10625958" cy="4346334"/>
          </a:xfrm>
        </p:spPr>
        <p:txBody>
          <a:bodyPr>
            <a:normAutofit/>
          </a:bodyPr>
          <a:lstStyle/>
          <a:p>
            <a:r>
              <a:rPr lang="en-US" sz="2400" b="1" dirty="0" smtClean="0">
                <a:solidFill>
                  <a:schemeClr val="tx1"/>
                </a:solidFill>
              </a:rPr>
              <a:t>Imminent risk:  Girls who are not yet married but their parents are in the process of negotiating her marriage or are actively planning for it</a:t>
            </a:r>
          </a:p>
          <a:p>
            <a:r>
              <a:rPr lang="en-US" sz="2400" b="1" dirty="0" smtClean="0">
                <a:solidFill>
                  <a:schemeClr val="tx1"/>
                </a:solidFill>
              </a:rPr>
              <a:t>Overview of Case Management Responses: </a:t>
            </a:r>
          </a:p>
          <a:p>
            <a:pPr indent="-457200">
              <a:buClr>
                <a:schemeClr val="accent4">
                  <a:lumMod val="75000"/>
                </a:schemeClr>
              </a:buClr>
              <a:buFont typeface="Arial" panose="020B0604020202020204" pitchFamily="34" charset="0"/>
              <a:buChar char="•"/>
            </a:pPr>
            <a:r>
              <a:rPr lang="en-US" sz="2400" dirty="0" smtClean="0">
                <a:solidFill>
                  <a:schemeClr val="tx1"/>
                </a:solidFill>
              </a:rPr>
              <a:t>Understand how the girl feels about the marriage</a:t>
            </a:r>
          </a:p>
          <a:p>
            <a:pPr indent="-457200">
              <a:buClr>
                <a:schemeClr val="accent4">
                  <a:lumMod val="75000"/>
                </a:schemeClr>
              </a:buClr>
              <a:buFont typeface="Arial" panose="020B0604020202020204" pitchFamily="34" charset="0"/>
              <a:buChar char="•"/>
            </a:pPr>
            <a:r>
              <a:rPr lang="en-US" sz="2400" dirty="0" smtClean="0">
                <a:solidFill>
                  <a:schemeClr val="tx1"/>
                </a:solidFill>
              </a:rPr>
              <a:t>Provide information to the girl client</a:t>
            </a:r>
          </a:p>
          <a:p>
            <a:pPr indent="-457200">
              <a:buClr>
                <a:schemeClr val="accent4">
                  <a:lumMod val="75000"/>
                </a:schemeClr>
              </a:buClr>
              <a:buFont typeface="Arial" panose="020B0604020202020204" pitchFamily="34" charset="0"/>
              <a:buChar char="•"/>
            </a:pPr>
            <a:r>
              <a:rPr lang="en-US" sz="2400" dirty="0" smtClean="0">
                <a:solidFill>
                  <a:schemeClr val="tx1"/>
                </a:solidFill>
              </a:rPr>
              <a:t>Potentially engage a supportive adult (assessing risks involved)</a:t>
            </a:r>
          </a:p>
          <a:p>
            <a:pPr indent="-457200">
              <a:buClr>
                <a:schemeClr val="accent4">
                  <a:lumMod val="75000"/>
                </a:schemeClr>
              </a:buClr>
              <a:buFont typeface="Arial" panose="020B0604020202020204" pitchFamily="34" charset="0"/>
              <a:buChar char="•"/>
            </a:pPr>
            <a:r>
              <a:rPr lang="en-US" sz="2400" dirty="0" smtClean="0">
                <a:solidFill>
                  <a:schemeClr val="tx1"/>
                </a:solidFill>
              </a:rPr>
              <a:t>If decision to marry the girl still moves forward </a:t>
            </a:r>
            <a:r>
              <a:rPr lang="en-US" sz="2400" dirty="0" smtClean="0">
                <a:solidFill>
                  <a:schemeClr val="tx1"/>
                </a:solidFill>
                <a:sym typeface="Wingdings" pitchFamily="2" charset="2"/>
              </a:rPr>
              <a:t> Risk reduction</a:t>
            </a:r>
            <a:endParaRPr lang="en-US" sz="2400" dirty="0" smtClean="0">
              <a:solidFill>
                <a:schemeClr val="tx1"/>
              </a:solidFill>
            </a:endParaRPr>
          </a:p>
          <a:p>
            <a:pPr indent="-457200">
              <a:buClr>
                <a:schemeClr val="accent4">
                  <a:lumMod val="75000"/>
                </a:schemeClr>
              </a:buClr>
              <a:buFont typeface="Arial" panose="020B0604020202020204" pitchFamily="34" charset="0"/>
              <a:buChar char="•"/>
            </a:pPr>
            <a:endParaRPr lang="en-US" sz="2400" dirty="0" smtClean="0">
              <a:solidFill>
                <a:schemeClr val="tx1"/>
              </a:solidFill>
            </a:endParaRPr>
          </a:p>
          <a:p>
            <a:pPr indent="-457200">
              <a:buClr>
                <a:schemeClr val="accent4">
                  <a:lumMod val="75000"/>
                </a:schemeClr>
              </a:buClr>
              <a:buFont typeface="Arial" panose="020B0604020202020204" pitchFamily="34" charset="0"/>
              <a:buChar char="•"/>
            </a:pPr>
            <a:endParaRPr lang="en-US" sz="2400" dirty="0" smtClean="0">
              <a:solidFill>
                <a:schemeClr val="tx1"/>
              </a:solidFill>
            </a:endParaRPr>
          </a:p>
          <a:p>
            <a:pPr lvl="2">
              <a:buClr>
                <a:schemeClr val="accent4">
                  <a:lumMod val="75000"/>
                </a:schemeClr>
              </a:buClr>
              <a:buFont typeface="Arial" panose="020B0604020202020204" pitchFamily="34" charset="0"/>
              <a:buChar char="•"/>
            </a:pPr>
            <a:endParaRPr lang="en-US" sz="1600" dirty="0" smtClean="0">
              <a:solidFill>
                <a:schemeClr val="tx1"/>
              </a:solidFill>
            </a:endParaRPr>
          </a:p>
          <a:p>
            <a:endParaRPr lang="en-US" dirty="0">
              <a:solidFill>
                <a:schemeClr val="tx1"/>
              </a:solidFill>
            </a:endParaRPr>
          </a:p>
        </p:txBody>
      </p:sp>
    </p:spTree>
    <p:extLst>
      <p:ext uri="{BB962C8B-B14F-4D97-AF65-F5344CB8AC3E}">
        <p14:creationId xmlns="" xmlns:p14="http://schemas.microsoft.com/office/powerpoint/2010/main" val="2531837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imminent risk Cases: assessment</a:t>
            </a:r>
            <a:endParaRPr lang="en-US" dirty="0"/>
          </a:p>
        </p:txBody>
      </p:sp>
      <p:sp>
        <p:nvSpPr>
          <p:cNvPr id="3" name="Content Placeholder 2"/>
          <p:cNvSpPr>
            <a:spLocks noGrp="1"/>
          </p:cNvSpPr>
          <p:nvPr>
            <p:ph idx="1"/>
          </p:nvPr>
        </p:nvSpPr>
        <p:spPr>
          <a:xfrm>
            <a:off x="772510" y="2238703"/>
            <a:ext cx="9971690" cy="4177862"/>
          </a:xfrm>
        </p:spPr>
        <p:txBody>
          <a:bodyPr>
            <a:normAutofit/>
          </a:bodyPr>
          <a:lstStyle/>
          <a:p>
            <a:pPr>
              <a:buClr>
                <a:schemeClr val="accent4">
                  <a:lumMod val="75000"/>
                </a:schemeClr>
              </a:buClr>
              <a:buNone/>
            </a:pPr>
            <a:r>
              <a:rPr lang="en-US" sz="2400" b="1" dirty="0" smtClean="0">
                <a:solidFill>
                  <a:schemeClr val="tx1"/>
                </a:solidFill>
              </a:rPr>
              <a:t>Understand how girl feels about the marriage</a:t>
            </a:r>
          </a:p>
          <a:p>
            <a:pPr>
              <a:buClr>
                <a:schemeClr val="accent4">
                  <a:lumMod val="75000"/>
                </a:schemeClr>
              </a:buClr>
              <a:buNone/>
            </a:pPr>
            <a:r>
              <a:rPr lang="en-US" sz="2400" b="1" dirty="0" smtClean="0">
                <a:solidFill>
                  <a:schemeClr val="tx1"/>
                </a:solidFill>
              </a:rPr>
              <a:t>Provide information to the girl about early marriage </a:t>
            </a:r>
          </a:p>
          <a:p>
            <a:pPr>
              <a:buClr>
                <a:schemeClr val="accent4">
                  <a:lumMod val="75000"/>
                </a:schemeClr>
              </a:buClr>
              <a:buNone/>
            </a:pPr>
            <a:r>
              <a:rPr lang="en-US" sz="2400" b="1" dirty="0" smtClean="0">
                <a:solidFill>
                  <a:schemeClr val="tx1"/>
                </a:solidFill>
              </a:rPr>
              <a:t>Help her identify a supportive family member or other trusted adult in her life</a:t>
            </a:r>
            <a:endParaRPr lang="en-US" sz="2000" b="1" strike="sngStrike" dirty="0" smtClean="0">
              <a:solidFill>
                <a:schemeClr val="tx1"/>
              </a:solidFill>
            </a:endParaRPr>
          </a:p>
          <a:p>
            <a:pPr lvl="1">
              <a:buClr>
                <a:schemeClr val="accent4">
                  <a:lumMod val="75000"/>
                </a:schemeClr>
              </a:buClr>
              <a:buFont typeface="Arial" panose="020B0604020202020204" pitchFamily="34" charset="0"/>
              <a:buChar char="•"/>
            </a:pPr>
            <a:r>
              <a:rPr lang="en-US" sz="2000" dirty="0" smtClean="0">
                <a:solidFill>
                  <a:schemeClr val="tx1"/>
                </a:solidFill>
              </a:rPr>
              <a:t> Determine if safe for her to speak to this person</a:t>
            </a:r>
          </a:p>
          <a:p>
            <a:pPr lvl="1">
              <a:buClr>
                <a:schemeClr val="accent4">
                  <a:lumMod val="75000"/>
                </a:schemeClr>
              </a:buClr>
              <a:buFont typeface="Arial" panose="020B0604020202020204" pitchFamily="34" charset="0"/>
              <a:buChar char="•"/>
            </a:pPr>
            <a:r>
              <a:rPr lang="en-US" sz="2000" dirty="0" smtClean="0">
                <a:solidFill>
                  <a:schemeClr val="tx1"/>
                </a:solidFill>
              </a:rPr>
              <a:t>Plan with the girl for when and how she will approach the person</a:t>
            </a:r>
          </a:p>
          <a:p>
            <a:pPr lvl="1">
              <a:buClr>
                <a:schemeClr val="accent4">
                  <a:lumMod val="75000"/>
                </a:schemeClr>
              </a:buClr>
              <a:buFont typeface="Arial" panose="020B0604020202020204" pitchFamily="34" charset="0"/>
              <a:buChar char="•"/>
            </a:pPr>
            <a:r>
              <a:rPr lang="en-US" sz="2000" dirty="0" smtClean="0">
                <a:solidFill>
                  <a:schemeClr val="tx1"/>
                </a:solidFill>
              </a:rPr>
              <a:t>Identify a time and place to follow-up with the girl about the conversation</a:t>
            </a:r>
          </a:p>
          <a:p>
            <a:pPr lvl="1">
              <a:buClr>
                <a:schemeClr val="accent4">
                  <a:lumMod val="75000"/>
                </a:schemeClr>
              </a:buClr>
              <a:buFont typeface="Arial" panose="020B0604020202020204" pitchFamily="34" charset="0"/>
              <a:buChar char="•"/>
            </a:pPr>
            <a:endParaRPr lang="en-US" sz="2000" dirty="0" smtClean="0">
              <a:solidFill>
                <a:schemeClr val="tx1"/>
              </a:solidFill>
            </a:endParaRPr>
          </a:p>
          <a:p>
            <a:endParaRPr lang="en-US" sz="2400" dirty="0">
              <a:solidFill>
                <a:schemeClr val="tx1"/>
              </a:solidFill>
            </a:endParaRPr>
          </a:p>
        </p:txBody>
      </p:sp>
    </p:spTree>
    <p:extLst>
      <p:ext uri="{BB962C8B-B14F-4D97-AF65-F5344CB8AC3E}">
        <p14:creationId xmlns="" xmlns:p14="http://schemas.microsoft.com/office/powerpoint/2010/main" val="2649959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Imminent risk </a:t>
            </a:r>
            <a:r>
              <a:rPr lang="en-US" dirty="0" err="1" smtClean="0"/>
              <a:t>CASes</a:t>
            </a:r>
            <a:r>
              <a:rPr lang="en-US" dirty="0" smtClean="0"/>
              <a:t>: Assessment</a:t>
            </a:r>
            <a:endParaRPr lang="en-US" dirty="0"/>
          </a:p>
        </p:txBody>
      </p:sp>
      <p:sp>
        <p:nvSpPr>
          <p:cNvPr id="3" name="Content Placeholder 2"/>
          <p:cNvSpPr>
            <a:spLocks noGrp="1"/>
          </p:cNvSpPr>
          <p:nvPr>
            <p:ph idx="1"/>
          </p:nvPr>
        </p:nvSpPr>
        <p:spPr>
          <a:xfrm>
            <a:off x="645565" y="1686910"/>
            <a:ext cx="10216876" cy="4776952"/>
          </a:xfrm>
        </p:spPr>
        <p:txBody>
          <a:bodyPr>
            <a:normAutofit fontScale="92500" lnSpcReduction="10000"/>
          </a:bodyPr>
          <a:lstStyle/>
          <a:p>
            <a:pPr>
              <a:buClr>
                <a:schemeClr val="accent4">
                  <a:lumMod val="75000"/>
                </a:schemeClr>
              </a:buClr>
              <a:buNone/>
            </a:pPr>
            <a:r>
              <a:rPr lang="en-US" sz="2800" dirty="0" smtClean="0">
                <a:solidFill>
                  <a:schemeClr val="tx1"/>
                </a:solidFill>
              </a:rPr>
              <a:t> </a:t>
            </a:r>
            <a:r>
              <a:rPr lang="en-US" sz="2400" b="1" dirty="0" smtClean="0">
                <a:solidFill>
                  <a:schemeClr val="tx1"/>
                </a:solidFill>
              </a:rPr>
              <a:t>Engage the supportive adult</a:t>
            </a:r>
          </a:p>
          <a:p>
            <a:pPr lvl="1">
              <a:buClr>
                <a:schemeClr val="accent4">
                  <a:lumMod val="75000"/>
                </a:schemeClr>
              </a:buClr>
              <a:buNone/>
            </a:pPr>
            <a:r>
              <a:rPr lang="en-US" sz="2000" dirty="0" smtClean="0">
                <a:solidFill>
                  <a:schemeClr val="tx1"/>
                </a:solidFill>
              </a:rPr>
              <a:t>If the adult responds to the girl in a supportive and caring manner, consider engaging them in a 1:1 or joint session</a:t>
            </a:r>
          </a:p>
          <a:p>
            <a:pPr lvl="1">
              <a:buClr>
                <a:schemeClr val="accent4">
                  <a:lumMod val="75000"/>
                </a:schemeClr>
              </a:buClr>
              <a:buNone/>
            </a:pPr>
            <a:r>
              <a:rPr lang="en-US" sz="2000" dirty="0" smtClean="0">
                <a:solidFill>
                  <a:schemeClr val="tx1"/>
                </a:solidFill>
              </a:rPr>
              <a:t> </a:t>
            </a:r>
          </a:p>
          <a:p>
            <a:pPr lvl="1">
              <a:buClr>
                <a:schemeClr val="accent4">
                  <a:lumMod val="75000"/>
                </a:schemeClr>
              </a:buClr>
              <a:buNone/>
            </a:pPr>
            <a:r>
              <a:rPr lang="en-US" sz="2000" b="1" dirty="0" smtClean="0">
                <a:solidFill>
                  <a:schemeClr val="tx1"/>
                </a:solidFill>
              </a:rPr>
              <a:t>If parent/ family member</a:t>
            </a:r>
          </a:p>
          <a:p>
            <a:pPr lvl="1">
              <a:buClr>
                <a:schemeClr val="accent4">
                  <a:lumMod val="75000"/>
                </a:schemeClr>
              </a:buClr>
              <a:buFont typeface="Arial" panose="020B0604020202020204" pitchFamily="34" charset="0"/>
              <a:buChar char="•"/>
            </a:pPr>
            <a:r>
              <a:rPr lang="en-US" sz="2000" dirty="0" smtClean="0">
                <a:solidFill>
                  <a:schemeClr val="tx1"/>
                </a:solidFill>
              </a:rPr>
              <a:t> Non-judgmental</a:t>
            </a:r>
          </a:p>
          <a:p>
            <a:pPr lvl="1">
              <a:buClr>
                <a:schemeClr val="accent4">
                  <a:lumMod val="75000"/>
                </a:schemeClr>
              </a:buClr>
              <a:buFont typeface="Arial" panose="020B0604020202020204" pitchFamily="34" charset="0"/>
              <a:buChar char="•"/>
            </a:pPr>
            <a:r>
              <a:rPr lang="en-US" sz="2000" dirty="0" smtClean="0">
                <a:solidFill>
                  <a:schemeClr val="tx1"/>
                </a:solidFill>
              </a:rPr>
              <a:t>Understand the family and environment circumstances</a:t>
            </a:r>
          </a:p>
          <a:p>
            <a:pPr lvl="1">
              <a:buClr>
                <a:schemeClr val="accent4">
                  <a:lumMod val="75000"/>
                </a:schemeClr>
              </a:buClr>
              <a:buFont typeface="Arial" panose="020B0604020202020204" pitchFamily="34" charset="0"/>
              <a:buChar char="•"/>
            </a:pPr>
            <a:r>
              <a:rPr lang="en-US" sz="2000" dirty="0" smtClean="0">
                <a:solidFill>
                  <a:schemeClr val="tx1"/>
                </a:solidFill>
              </a:rPr>
              <a:t>Support the caregiver in thinking through the pros and cons of the early marriage</a:t>
            </a:r>
          </a:p>
          <a:p>
            <a:pPr lvl="1">
              <a:buClr>
                <a:schemeClr val="accent4">
                  <a:lumMod val="75000"/>
                </a:schemeClr>
              </a:buClr>
              <a:buFont typeface="Arial" panose="020B0604020202020204" pitchFamily="34" charset="0"/>
              <a:buChar char="•"/>
            </a:pPr>
            <a:r>
              <a:rPr lang="en-US" sz="2000" dirty="0" smtClean="0">
                <a:solidFill>
                  <a:schemeClr val="tx1"/>
                </a:solidFill>
              </a:rPr>
              <a:t>Provide information about consequences </a:t>
            </a:r>
          </a:p>
          <a:p>
            <a:pPr lvl="1">
              <a:buClr>
                <a:schemeClr val="accent4">
                  <a:lumMod val="75000"/>
                </a:schemeClr>
              </a:buClr>
              <a:buNone/>
            </a:pPr>
            <a:endParaRPr lang="en-US" sz="2000" dirty="0" smtClean="0">
              <a:solidFill>
                <a:schemeClr val="tx1"/>
              </a:solidFill>
            </a:endParaRPr>
          </a:p>
          <a:p>
            <a:pPr lvl="1">
              <a:buClr>
                <a:schemeClr val="accent4">
                  <a:lumMod val="75000"/>
                </a:schemeClr>
              </a:buClr>
              <a:buNone/>
            </a:pPr>
            <a:r>
              <a:rPr lang="en-US" sz="2000" b="1" dirty="0" smtClean="0">
                <a:solidFill>
                  <a:schemeClr val="tx1"/>
                </a:solidFill>
              </a:rPr>
              <a:t> If supportive adult is not parent or family member:</a:t>
            </a:r>
          </a:p>
          <a:p>
            <a:pPr lvl="2">
              <a:buClr>
                <a:schemeClr val="accent4">
                  <a:lumMod val="75000"/>
                </a:schemeClr>
              </a:buClr>
              <a:buFont typeface="Arial" panose="020B0604020202020204" pitchFamily="34" charset="0"/>
              <a:buChar char="•"/>
            </a:pPr>
            <a:r>
              <a:rPr lang="en-US" sz="1800" dirty="0" smtClean="0">
                <a:solidFill>
                  <a:schemeClr val="tx1"/>
                </a:solidFill>
              </a:rPr>
              <a:t>Discuss the adult’s relationship with the family and decision makers  -- do they have influence?  Could they speak to the family / decision makers?</a:t>
            </a:r>
          </a:p>
          <a:p>
            <a:pPr lvl="1">
              <a:buClr>
                <a:schemeClr val="accent4">
                  <a:lumMod val="75000"/>
                </a:schemeClr>
              </a:buClr>
              <a:buFont typeface="Arial" panose="020B0604020202020204" pitchFamily="34" charset="0"/>
              <a:buChar char="•"/>
            </a:pPr>
            <a:endParaRPr lang="en-US" sz="2800" b="1" dirty="0" smtClean="0">
              <a:solidFill>
                <a:schemeClr val="tx1"/>
              </a:solidFill>
              <a:sym typeface="Wingdings" panose="05000000000000000000" pitchFamily="2" charset="2"/>
            </a:endParaRPr>
          </a:p>
          <a:p>
            <a:pPr lvl="1">
              <a:buClr>
                <a:schemeClr val="accent4">
                  <a:lumMod val="75000"/>
                </a:schemeClr>
              </a:buClr>
              <a:buNone/>
            </a:pPr>
            <a:r>
              <a:rPr lang="en-US" sz="2800" b="1" dirty="0" smtClean="0">
                <a:solidFill>
                  <a:schemeClr val="tx1"/>
                </a:solidFill>
                <a:sym typeface="Wingdings" panose="05000000000000000000" pitchFamily="2" charset="2"/>
              </a:rPr>
              <a:t>Always keep the girl’s safety the top priority</a:t>
            </a:r>
            <a:endParaRPr lang="en-US" sz="2800" b="1" dirty="0">
              <a:solidFill>
                <a:schemeClr val="tx1"/>
              </a:solidFill>
            </a:endParaRPr>
          </a:p>
        </p:txBody>
      </p:sp>
    </p:spTree>
    <p:extLst>
      <p:ext uri="{BB962C8B-B14F-4D97-AF65-F5344CB8AC3E}">
        <p14:creationId xmlns="" xmlns:p14="http://schemas.microsoft.com/office/powerpoint/2010/main" val="2287423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a:t>
            </a:r>
            <a:br>
              <a:rPr lang="en-US" dirty="0" smtClean="0"/>
            </a:br>
            <a:r>
              <a:rPr lang="en-US" dirty="0" smtClean="0"/>
              <a:t>Imminent risk 	</a:t>
            </a:r>
            <a:endParaRPr lang="en-US" dirty="0"/>
          </a:p>
        </p:txBody>
      </p:sp>
      <p:sp>
        <p:nvSpPr>
          <p:cNvPr id="3" name="Content Placeholder 2"/>
          <p:cNvSpPr>
            <a:spLocks noGrp="1"/>
          </p:cNvSpPr>
          <p:nvPr>
            <p:ph idx="1"/>
          </p:nvPr>
        </p:nvSpPr>
        <p:spPr>
          <a:xfrm>
            <a:off x="7027333" y="687357"/>
            <a:ext cx="4478866" cy="5053469"/>
          </a:xfrm>
        </p:spPr>
        <p:txBody>
          <a:bodyPr/>
          <a:lstStyle/>
          <a:p>
            <a:endParaRPr lang="en-US" sz="2400" dirty="0" smtClean="0">
              <a:solidFill>
                <a:schemeClr val="tx1"/>
              </a:solidFill>
            </a:endParaRPr>
          </a:p>
          <a:p>
            <a:r>
              <a:rPr lang="en-US" sz="2400" dirty="0" smtClean="0">
                <a:solidFill>
                  <a:schemeClr val="tx1"/>
                </a:solidFill>
              </a:rPr>
              <a:t>In small groups, discuss providing information about early marriage to both girls and parents or family members. How would you do that? What topics do you expect to be difficult? How will you properly address them?</a:t>
            </a:r>
          </a:p>
          <a:p>
            <a:endParaRPr lang="en-US" dirty="0">
              <a:solidFill>
                <a:schemeClr val="tx1"/>
              </a:solidFill>
            </a:endParaRPr>
          </a:p>
        </p:txBody>
      </p:sp>
    </p:spTree>
    <p:extLst>
      <p:ext uri="{BB962C8B-B14F-4D97-AF65-F5344CB8AC3E}">
        <p14:creationId xmlns="" xmlns:p14="http://schemas.microsoft.com/office/powerpoint/2010/main" val="3228336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IMMINENT RISK CASES: risk reduction </a:t>
            </a:r>
            <a:endParaRPr lang="en-US" dirty="0"/>
          </a:p>
        </p:txBody>
      </p:sp>
      <p:sp>
        <p:nvSpPr>
          <p:cNvPr id="3" name="Content Placeholder 2"/>
          <p:cNvSpPr>
            <a:spLocks noGrp="1"/>
          </p:cNvSpPr>
          <p:nvPr>
            <p:ph idx="1"/>
          </p:nvPr>
        </p:nvSpPr>
        <p:spPr>
          <a:xfrm>
            <a:off x="859809" y="1907628"/>
            <a:ext cx="9884391" cy="4401097"/>
          </a:xfrm>
        </p:spPr>
        <p:txBody>
          <a:bodyPr>
            <a:normAutofit fontScale="77500" lnSpcReduction="20000"/>
          </a:bodyPr>
          <a:lstStyle/>
          <a:p>
            <a:pPr marL="0" indent="0">
              <a:buClr>
                <a:schemeClr val="accent4">
                  <a:lumMod val="75000"/>
                </a:schemeClr>
              </a:buClr>
              <a:buNone/>
            </a:pPr>
            <a:r>
              <a:rPr lang="en-US" sz="2600" b="1" dirty="0" smtClean="0">
                <a:solidFill>
                  <a:schemeClr val="tx1"/>
                </a:solidFill>
              </a:rPr>
              <a:t>Girls whose marriages are in process of moving forward : </a:t>
            </a:r>
          </a:p>
          <a:p>
            <a:pPr marL="0" indent="0">
              <a:buClr>
                <a:schemeClr val="accent4">
                  <a:lumMod val="75000"/>
                </a:schemeClr>
              </a:buClr>
              <a:buNone/>
            </a:pPr>
            <a:r>
              <a:rPr lang="en-US" sz="2600" b="1" dirty="0" smtClean="0">
                <a:solidFill>
                  <a:schemeClr val="tx1"/>
                </a:solidFill>
              </a:rPr>
              <a:t>RISK REDUCTION becomes focus</a:t>
            </a:r>
          </a:p>
          <a:p>
            <a:pPr>
              <a:buClr>
                <a:schemeClr val="accent4">
                  <a:lumMod val="75000"/>
                </a:schemeClr>
              </a:buClr>
              <a:buFont typeface="Arial" panose="020B0604020202020204" pitchFamily="34" charset="0"/>
              <a:buChar char="•"/>
            </a:pPr>
            <a:r>
              <a:rPr lang="en-US" dirty="0" smtClean="0">
                <a:solidFill>
                  <a:schemeClr val="tx1"/>
                </a:solidFill>
              </a:rPr>
              <a:t>  Assess </a:t>
            </a:r>
            <a:r>
              <a:rPr lang="en-US" dirty="0">
                <a:solidFill>
                  <a:schemeClr val="tx1"/>
                </a:solidFill>
              </a:rPr>
              <a:t>with </a:t>
            </a:r>
            <a:r>
              <a:rPr lang="en-US" dirty="0" smtClean="0">
                <a:solidFill>
                  <a:schemeClr val="tx1"/>
                </a:solidFill>
              </a:rPr>
              <a:t>her:</a:t>
            </a:r>
            <a:endParaRPr lang="en-US" dirty="0">
              <a:solidFill>
                <a:schemeClr val="tx1"/>
              </a:solidFill>
            </a:endParaRPr>
          </a:p>
          <a:p>
            <a:pPr lvl="2">
              <a:buClr>
                <a:schemeClr val="accent4">
                  <a:lumMod val="75000"/>
                </a:schemeClr>
              </a:buClr>
              <a:buFont typeface="Arial" panose="020B0604020202020204" pitchFamily="34" charset="0"/>
              <a:buChar char="•"/>
            </a:pPr>
            <a:r>
              <a:rPr lang="en-US" sz="1800" dirty="0">
                <a:solidFill>
                  <a:schemeClr val="tx1"/>
                </a:solidFill>
              </a:rPr>
              <a:t>What are her feelings about the marriage?</a:t>
            </a:r>
          </a:p>
          <a:p>
            <a:pPr lvl="2">
              <a:buClr>
                <a:schemeClr val="accent4">
                  <a:lumMod val="75000"/>
                </a:schemeClr>
              </a:buClr>
              <a:buFont typeface="Arial" panose="020B0604020202020204" pitchFamily="34" charset="0"/>
              <a:buChar char="•"/>
            </a:pPr>
            <a:r>
              <a:rPr lang="en-US" sz="1800" dirty="0">
                <a:solidFill>
                  <a:schemeClr val="tx1"/>
                </a:solidFill>
              </a:rPr>
              <a:t>What are her questions/concerns?</a:t>
            </a:r>
          </a:p>
          <a:p>
            <a:pPr lvl="2">
              <a:buClr>
                <a:schemeClr val="accent4">
                  <a:lumMod val="75000"/>
                </a:schemeClr>
              </a:buClr>
              <a:buFont typeface="Arial" panose="020B0604020202020204" pitchFamily="34" charset="0"/>
              <a:buChar char="•"/>
            </a:pPr>
            <a:r>
              <a:rPr lang="en-US" sz="1800" dirty="0">
                <a:solidFill>
                  <a:schemeClr val="tx1"/>
                </a:solidFill>
              </a:rPr>
              <a:t>What are the potential risks for her?</a:t>
            </a:r>
          </a:p>
          <a:p>
            <a:pPr>
              <a:buClr>
                <a:schemeClr val="accent4">
                  <a:lumMod val="75000"/>
                </a:schemeClr>
              </a:buClr>
              <a:buFont typeface="Arial" panose="020B0604020202020204" pitchFamily="34" charset="0"/>
              <a:buChar char="•"/>
            </a:pPr>
            <a:r>
              <a:rPr lang="en-US" dirty="0" smtClean="0">
                <a:solidFill>
                  <a:schemeClr val="tx1"/>
                </a:solidFill>
              </a:rPr>
              <a:t> Carry </a:t>
            </a:r>
            <a:r>
              <a:rPr lang="en-US" dirty="0">
                <a:solidFill>
                  <a:schemeClr val="tx1"/>
                </a:solidFill>
              </a:rPr>
              <a:t>out safety planning</a:t>
            </a:r>
          </a:p>
          <a:p>
            <a:pPr>
              <a:buClr>
                <a:schemeClr val="accent4">
                  <a:lumMod val="75000"/>
                </a:schemeClr>
              </a:buClr>
              <a:buFont typeface="Arial" panose="020B0604020202020204" pitchFamily="34" charset="0"/>
              <a:buChar char="•"/>
            </a:pPr>
            <a:r>
              <a:rPr lang="en-US" dirty="0" smtClean="0">
                <a:solidFill>
                  <a:schemeClr val="tx1"/>
                </a:solidFill>
              </a:rPr>
              <a:t> Provide information </a:t>
            </a:r>
          </a:p>
          <a:p>
            <a:pPr>
              <a:buClr>
                <a:schemeClr val="accent4">
                  <a:lumMod val="75000"/>
                </a:schemeClr>
              </a:buClr>
              <a:buFont typeface="Arial" panose="020B0604020202020204" pitchFamily="34" charset="0"/>
              <a:buChar char="•"/>
            </a:pPr>
            <a:r>
              <a:rPr lang="en-US" dirty="0" smtClean="0">
                <a:solidFill>
                  <a:schemeClr val="tx1"/>
                </a:solidFill>
              </a:rPr>
              <a:t>  Keep or get the girl involved in services</a:t>
            </a:r>
          </a:p>
          <a:p>
            <a:pPr>
              <a:buClr>
                <a:schemeClr val="accent4">
                  <a:lumMod val="75000"/>
                </a:schemeClr>
              </a:buClr>
              <a:buFont typeface="Arial" panose="020B0604020202020204" pitchFamily="34" charset="0"/>
              <a:buChar char="•"/>
            </a:pPr>
            <a:r>
              <a:rPr lang="en-US" dirty="0" smtClean="0">
                <a:solidFill>
                  <a:schemeClr val="tx1"/>
                </a:solidFill>
              </a:rPr>
              <a:t>  Help </a:t>
            </a:r>
            <a:r>
              <a:rPr lang="en-US" dirty="0">
                <a:solidFill>
                  <a:schemeClr val="tx1"/>
                </a:solidFill>
              </a:rPr>
              <a:t>the girl identify a supportive person in her life</a:t>
            </a:r>
          </a:p>
          <a:p>
            <a:pPr>
              <a:buClr>
                <a:schemeClr val="accent4">
                  <a:lumMod val="75000"/>
                </a:schemeClr>
              </a:buClr>
              <a:buFont typeface="Arial" panose="020B0604020202020204" pitchFamily="34" charset="0"/>
              <a:buChar char="•"/>
            </a:pPr>
            <a:r>
              <a:rPr lang="en-US" dirty="0" smtClean="0">
                <a:solidFill>
                  <a:schemeClr val="tx1"/>
                </a:solidFill>
              </a:rPr>
              <a:t>  Advocate </a:t>
            </a:r>
            <a:r>
              <a:rPr lang="en-US" dirty="0">
                <a:solidFill>
                  <a:schemeClr val="tx1"/>
                </a:solidFill>
              </a:rPr>
              <a:t>for the girl </a:t>
            </a:r>
            <a:endParaRPr lang="en-US" dirty="0" smtClean="0">
              <a:solidFill>
                <a:schemeClr val="tx1"/>
              </a:solidFill>
            </a:endParaRPr>
          </a:p>
          <a:p>
            <a:pPr>
              <a:buClr>
                <a:schemeClr val="accent4">
                  <a:lumMod val="75000"/>
                </a:schemeClr>
              </a:buClr>
              <a:buFont typeface="Arial" panose="020B0604020202020204" pitchFamily="34" charset="0"/>
              <a:buChar char="•"/>
            </a:pPr>
            <a:r>
              <a:rPr lang="en-US" dirty="0" smtClean="0">
                <a:solidFill>
                  <a:schemeClr val="tx1"/>
                </a:solidFill>
              </a:rPr>
              <a:t>  Engage a supportive caregiver</a:t>
            </a:r>
            <a:endParaRPr lang="en-US" dirty="0">
              <a:solidFill>
                <a:schemeClr val="tx1"/>
              </a:solidFill>
            </a:endParaRPr>
          </a:p>
          <a:p>
            <a:endParaRPr lang="en-US" dirty="0">
              <a:solidFill>
                <a:schemeClr val="tx1"/>
              </a:solidFill>
            </a:endParaRPr>
          </a:p>
        </p:txBody>
      </p:sp>
    </p:spTree>
    <p:extLst>
      <p:ext uri="{BB962C8B-B14F-4D97-AF65-F5344CB8AC3E}">
        <p14:creationId xmlns="" xmlns:p14="http://schemas.microsoft.com/office/powerpoint/2010/main" val="3041016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girls WHO ARE already married</a:t>
            </a:r>
            <a:endParaRPr lang="en-US" dirty="0"/>
          </a:p>
        </p:txBody>
      </p:sp>
      <p:sp>
        <p:nvSpPr>
          <p:cNvPr id="3" name="Content Placeholder 2"/>
          <p:cNvSpPr>
            <a:spLocks noGrp="1"/>
          </p:cNvSpPr>
          <p:nvPr>
            <p:ph idx="1"/>
          </p:nvPr>
        </p:nvSpPr>
        <p:spPr>
          <a:xfrm>
            <a:off x="762000" y="1924050"/>
            <a:ext cx="10191750" cy="4384675"/>
          </a:xfrm>
        </p:spPr>
        <p:txBody>
          <a:bodyPr>
            <a:normAutofit fontScale="92500" lnSpcReduction="10000"/>
          </a:bodyPr>
          <a:lstStyle/>
          <a:p>
            <a:r>
              <a:rPr lang="en-US" sz="3100" b="1" dirty="0" smtClean="0">
                <a:solidFill>
                  <a:schemeClr val="tx1"/>
                </a:solidFill>
              </a:rPr>
              <a:t>For girls </a:t>
            </a:r>
            <a:r>
              <a:rPr lang="en-US" sz="3100" b="1" dirty="0">
                <a:solidFill>
                  <a:schemeClr val="tx1"/>
                </a:solidFill>
              </a:rPr>
              <a:t>who are already </a:t>
            </a:r>
            <a:r>
              <a:rPr lang="en-US" sz="3100" b="1" dirty="0" smtClean="0">
                <a:solidFill>
                  <a:schemeClr val="tx1"/>
                </a:solidFill>
              </a:rPr>
              <a:t>married, carry out case management process: </a:t>
            </a:r>
          </a:p>
          <a:p>
            <a:r>
              <a:rPr lang="en-US" sz="2600" b="1" dirty="0" smtClean="0">
                <a:solidFill>
                  <a:schemeClr val="tx1"/>
                </a:solidFill>
              </a:rPr>
              <a:t>Key assessment points</a:t>
            </a:r>
            <a:r>
              <a:rPr lang="en-US" sz="2600" dirty="0" smtClean="0">
                <a:solidFill>
                  <a:schemeClr val="tx1"/>
                </a:solidFill>
              </a:rPr>
              <a:t>: </a:t>
            </a:r>
          </a:p>
          <a:p>
            <a:pPr lvl="1">
              <a:buClr>
                <a:schemeClr val="accent4">
                  <a:lumMod val="75000"/>
                </a:schemeClr>
              </a:buClr>
              <a:buFont typeface="Arial" panose="020B0604020202020204" pitchFamily="34" charset="0"/>
              <a:buChar char="•"/>
            </a:pPr>
            <a:r>
              <a:rPr lang="en-US" dirty="0" smtClean="0">
                <a:solidFill>
                  <a:schemeClr val="tx1"/>
                </a:solidFill>
              </a:rPr>
              <a:t>Sexual relationship – forced sex? Pain due to sexual intercourse?</a:t>
            </a:r>
          </a:p>
          <a:p>
            <a:pPr lvl="1">
              <a:buClr>
                <a:schemeClr val="accent4">
                  <a:lumMod val="75000"/>
                </a:schemeClr>
              </a:buClr>
              <a:buFont typeface="Arial" panose="020B0604020202020204" pitchFamily="34" charset="0"/>
              <a:buChar char="•"/>
            </a:pPr>
            <a:r>
              <a:rPr lang="en-US" dirty="0" smtClean="0">
                <a:solidFill>
                  <a:schemeClr val="tx1"/>
                </a:solidFill>
              </a:rPr>
              <a:t>Girl’s understanding of reproductive health and her own body</a:t>
            </a:r>
          </a:p>
          <a:p>
            <a:pPr lvl="1">
              <a:buClr>
                <a:schemeClr val="accent4">
                  <a:lumMod val="75000"/>
                </a:schemeClr>
              </a:buClr>
              <a:buFont typeface="Arial" panose="020B0604020202020204" pitchFamily="34" charset="0"/>
              <a:buChar char="•"/>
            </a:pPr>
            <a:r>
              <a:rPr lang="en-US" dirty="0" smtClean="0">
                <a:solidFill>
                  <a:schemeClr val="tx1"/>
                </a:solidFill>
              </a:rPr>
              <a:t>Pregnancy</a:t>
            </a:r>
          </a:p>
          <a:p>
            <a:pPr lvl="1">
              <a:buClr>
                <a:schemeClr val="accent4">
                  <a:lumMod val="75000"/>
                </a:schemeClr>
              </a:buClr>
              <a:buFont typeface="Arial" panose="020B0604020202020204" pitchFamily="34" charset="0"/>
              <a:buChar char="•"/>
            </a:pPr>
            <a:r>
              <a:rPr lang="en-US" dirty="0" smtClean="0">
                <a:solidFill>
                  <a:schemeClr val="tx1"/>
                </a:solidFill>
              </a:rPr>
              <a:t>Is there intimate partner violence?</a:t>
            </a:r>
          </a:p>
          <a:p>
            <a:pPr lvl="1">
              <a:buClr>
                <a:schemeClr val="accent4">
                  <a:lumMod val="75000"/>
                </a:schemeClr>
              </a:buClr>
              <a:buFont typeface="Arial" panose="020B0604020202020204" pitchFamily="34" charset="0"/>
              <a:buChar char="•"/>
            </a:pPr>
            <a:r>
              <a:rPr lang="en-US" dirty="0" smtClean="0">
                <a:solidFill>
                  <a:schemeClr val="tx1"/>
                </a:solidFill>
              </a:rPr>
              <a:t>Is there violence from other family members?</a:t>
            </a:r>
          </a:p>
          <a:p>
            <a:pPr lvl="1">
              <a:buClr>
                <a:schemeClr val="accent4">
                  <a:lumMod val="75000"/>
                </a:schemeClr>
              </a:buClr>
              <a:buFont typeface="Arial" panose="020B0604020202020204" pitchFamily="34" charset="0"/>
              <a:buChar char="•"/>
            </a:pPr>
            <a:r>
              <a:rPr lang="en-US" dirty="0" smtClean="0">
                <a:solidFill>
                  <a:schemeClr val="tx1"/>
                </a:solidFill>
              </a:rPr>
              <a:t> Access to money – who is earning? Who is controlling?</a:t>
            </a:r>
          </a:p>
          <a:p>
            <a:pPr lvl="1">
              <a:buClr>
                <a:schemeClr val="accent4">
                  <a:lumMod val="75000"/>
                </a:schemeClr>
              </a:buClr>
              <a:buFont typeface="Arial" panose="020B0604020202020204" pitchFamily="34" charset="0"/>
              <a:buChar char="•"/>
            </a:pPr>
            <a:r>
              <a:rPr lang="en-US" dirty="0" smtClean="0">
                <a:solidFill>
                  <a:schemeClr val="tx1"/>
                </a:solidFill>
              </a:rPr>
              <a:t>Is she still attending school?</a:t>
            </a:r>
          </a:p>
          <a:p>
            <a:pPr lvl="1">
              <a:buClr>
                <a:schemeClr val="accent4">
                  <a:lumMod val="75000"/>
                </a:schemeClr>
              </a:buClr>
              <a:buFont typeface="Arial" panose="020B0604020202020204" pitchFamily="34" charset="0"/>
              <a:buChar char="•"/>
            </a:pPr>
            <a:r>
              <a:rPr lang="en-US" dirty="0" smtClean="0">
                <a:solidFill>
                  <a:schemeClr val="tx1"/>
                </a:solidFill>
              </a:rPr>
              <a:t>Does she have a social support system?</a:t>
            </a:r>
          </a:p>
          <a:p>
            <a:pPr lvl="1">
              <a:buClr>
                <a:schemeClr val="accent4">
                  <a:lumMod val="75000"/>
                </a:schemeClr>
              </a:buClr>
              <a:buFont typeface="Arial" panose="020B0604020202020204" pitchFamily="34" charset="0"/>
              <a:buChar char="•"/>
            </a:pPr>
            <a:r>
              <a:rPr lang="en-US" dirty="0" smtClean="0">
                <a:solidFill>
                  <a:schemeClr val="tx1"/>
                </a:solidFill>
              </a:rPr>
              <a:t>How does she feel about the marriage in general?</a:t>
            </a:r>
            <a:endParaRPr lang="en-US" dirty="0">
              <a:solidFill>
                <a:schemeClr val="tx1"/>
              </a:solidFill>
            </a:endParaRPr>
          </a:p>
        </p:txBody>
      </p:sp>
    </p:spTree>
    <p:extLst>
      <p:ext uri="{BB962C8B-B14F-4D97-AF65-F5344CB8AC3E}">
        <p14:creationId xmlns="" xmlns:p14="http://schemas.microsoft.com/office/powerpoint/2010/main" val="3617088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Girls WHO already married</a:t>
            </a:r>
            <a:endParaRPr lang="en-US" dirty="0"/>
          </a:p>
        </p:txBody>
      </p:sp>
      <p:sp>
        <p:nvSpPr>
          <p:cNvPr id="3" name="Content Placeholder 2"/>
          <p:cNvSpPr>
            <a:spLocks noGrp="1"/>
          </p:cNvSpPr>
          <p:nvPr>
            <p:ph idx="1"/>
          </p:nvPr>
        </p:nvSpPr>
        <p:spPr>
          <a:xfrm>
            <a:off x="1023938" y="1970690"/>
            <a:ext cx="9720262" cy="4338035"/>
          </a:xfrm>
        </p:spPr>
        <p:txBody>
          <a:bodyPr>
            <a:normAutofit lnSpcReduction="10000"/>
          </a:bodyPr>
          <a:lstStyle/>
          <a:p>
            <a:r>
              <a:rPr lang="en-US" sz="2400" b="1" dirty="0" smtClean="0">
                <a:solidFill>
                  <a:schemeClr val="tx1"/>
                </a:solidFill>
              </a:rPr>
              <a:t>Action plan should include: </a:t>
            </a:r>
          </a:p>
          <a:p>
            <a:r>
              <a:rPr lang="en-US" b="1" dirty="0" smtClean="0">
                <a:solidFill>
                  <a:schemeClr val="tx1"/>
                </a:solidFill>
              </a:rPr>
              <a:t>Provide information to the girl about health, safety, and psychosocial consequences of early marriage </a:t>
            </a:r>
          </a:p>
          <a:p>
            <a:pPr lvl="1">
              <a:buClr>
                <a:schemeClr val="accent4">
                  <a:lumMod val="75000"/>
                </a:schemeClr>
              </a:buClr>
              <a:buFont typeface="Arial" panose="020B0604020202020204" pitchFamily="34" charset="0"/>
              <a:buChar char="•"/>
            </a:pPr>
            <a:r>
              <a:rPr lang="en-US" dirty="0" smtClean="0">
                <a:solidFill>
                  <a:schemeClr val="tx1"/>
                </a:solidFill>
              </a:rPr>
              <a:t>Provide information about health and reproductive health services, including family planning, safety and security services, psychosocial services and any other relevant support </a:t>
            </a:r>
          </a:p>
          <a:p>
            <a:pPr lvl="1">
              <a:buClr>
                <a:schemeClr val="accent4">
                  <a:lumMod val="75000"/>
                </a:schemeClr>
              </a:buClr>
              <a:buFont typeface="Arial" panose="020B0604020202020204" pitchFamily="34" charset="0"/>
              <a:buChar char="•"/>
            </a:pPr>
            <a:r>
              <a:rPr lang="en-US" dirty="0" smtClean="0">
                <a:solidFill>
                  <a:schemeClr val="tx1"/>
                </a:solidFill>
              </a:rPr>
              <a:t>Legal counseling services </a:t>
            </a:r>
          </a:p>
          <a:p>
            <a:pPr>
              <a:buClr>
                <a:schemeClr val="accent4">
                  <a:lumMod val="75000"/>
                </a:schemeClr>
              </a:buClr>
              <a:buNone/>
            </a:pPr>
            <a:r>
              <a:rPr lang="en-US" b="1" dirty="0" smtClean="0">
                <a:solidFill>
                  <a:schemeClr val="tx1"/>
                </a:solidFill>
              </a:rPr>
              <a:t>Safety planning</a:t>
            </a:r>
          </a:p>
          <a:p>
            <a:pPr>
              <a:buClr>
                <a:schemeClr val="accent4">
                  <a:lumMod val="75000"/>
                </a:schemeClr>
              </a:buClr>
              <a:buNone/>
            </a:pPr>
            <a:r>
              <a:rPr lang="en-US" b="1" dirty="0" smtClean="0">
                <a:solidFill>
                  <a:schemeClr val="tx1"/>
                </a:solidFill>
              </a:rPr>
              <a:t>Identify &amp; engage a supportive adult </a:t>
            </a:r>
          </a:p>
          <a:p>
            <a:pPr>
              <a:buClr>
                <a:schemeClr val="accent4">
                  <a:lumMod val="75000"/>
                </a:schemeClr>
              </a:buClr>
              <a:buNone/>
            </a:pPr>
            <a:r>
              <a:rPr lang="en-US" b="1" dirty="0" smtClean="0">
                <a:solidFill>
                  <a:schemeClr val="tx1"/>
                </a:solidFill>
              </a:rPr>
              <a:t>Identify </a:t>
            </a:r>
            <a:r>
              <a:rPr lang="en-US" b="1" dirty="0">
                <a:solidFill>
                  <a:schemeClr val="tx1"/>
                </a:solidFill>
              </a:rPr>
              <a:t>positive coping </a:t>
            </a:r>
            <a:r>
              <a:rPr lang="en-US" b="1" dirty="0" smtClean="0">
                <a:solidFill>
                  <a:schemeClr val="tx1"/>
                </a:solidFill>
              </a:rPr>
              <a:t>strategies</a:t>
            </a:r>
          </a:p>
          <a:p>
            <a:pPr>
              <a:buClr>
                <a:schemeClr val="accent4">
                  <a:lumMod val="75000"/>
                </a:schemeClr>
              </a:buClr>
              <a:buNone/>
            </a:pPr>
            <a:r>
              <a:rPr lang="en-US" b="1" dirty="0" smtClean="0">
                <a:solidFill>
                  <a:schemeClr val="tx1"/>
                </a:solidFill>
              </a:rPr>
              <a:t>Referrals as necessary</a:t>
            </a:r>
            <a:endParaRPr lang="en-US" b="1" dirty="0">
              <a:solidFill>
                <a:schemeClr val="tx1"/>
              </a:solidFill>
            </a:endParaRPr>
          </a:p>
          <a:p>
            <a:pPr>
              <a:buClr>
                <a:schemeClr val="accent4">
                  <a:lumMod val="75000"/>
                </a:schemeClr>
              </a:buClr>
              <a:buFont typeface="Arial" panose="020B0604020202020204" pitchFamily="34" charset="0"/>
              <a:buChar char="•"/>
            </a:pPr>
            <a:endParaRPr lang="en-US" dirty="0">
              <a:solidFill>
                <a:schemeClr val="tx1"/>
              </a:solidFill>
            </a:endParaRPr>
          </a:p>
        </p:txBody>
      </p:sp>
    </p:spTree>
    <p:extLst>
      <p:ext uri="{BB962C8B-B14F-4D97-AF65-F5344CB8AC3E}">
        <p14:creationId xmlns="" xmlns:p14="http://schemas.microsoft.com/office/powerpoint/2010/main" val="1068913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988" y="2719204"/>
            <a:ext cx="4769556" cy="1545564"/>
          </a:xfrm>
        </p:spPr>
        <p:txBody>
          <a:bodyPr/>
          <a:lstStyle/>
          <a:p>
            <a:r>
              <a:rPr lang="en-US" dirty="0" smtClean="0"/>
              <a:t>Activity: </a:t>
            </a:r>
            <a:br>
              <a:rPr lang="en-US" dirty="0" smtClean="0"/>
            </a:br>
            <a:r>
              <a:rPr lang="en-US" dirty="0" smtClean="0"/>
              <a:t>Assessment  </a:t>
            </a:r>
            <a:endParaRPr lang="en-US" dirty="0"/>
          </a:p>
        </p:txBody>
      </p:sp>
      <p:sp>
        <p:nvSpPr>
          <p:cNvPr id="3" name="Content Placeholder 2"/>
          <p:cNvSpPr>
            <a:spLocks noGrp="1"/>
          </p:cNvSpPr>
          <p:nvPr>
            <p:ph idx="1"/>
          </p:nvPr>
        </p:nvSpPr>
        <p:spPr/>
        <p:txBody>
          <a:bodyPr>
            <a:noAutofit/>
          </a:bodyPr>
          <a:lstStyle/>
          <a:p>
            <a:pPr marL="0" indent="0">
              <a:buNone/>
            </a:pPr>
            <a:r>
              <a:rPr lang="en-US" b="1" dirty="0" smtClean="0">
                <a:solidFill>
                  <a:schemeClr val="tx1"/>
                </a:solidFill>
              </a:rPr>
              <a:t>Groups 1 &amp; 3</a:t>
            </a:r>
            <a:r>
              <a:rPr lang="en-US" dirty="0" smtClean="0">
                <a:solidFill>
                  <a:schemeClr val="tx1"/>
                </a:solidFill>
              </a:rPr>
              <a:t>, </a:t>
            </a:r>
            <a:r>
              <a:rPr lang="en-US" dirty="0">
                <a:solidFill>
                  <a:schemeClr val="tx1"/>
                </a:solidFill>
              </a:rPr>
              <a:t>you will be the </a:t>
            </a:r>
            <a:r>
              <a:rPr lang="en-US" dirty="0" smtClean="0">
                <a:solidFill>
                  <a:schemeClr val="tx1"/>
                </a:solidFill>
              </a:rPr>
              <a:t>caseworkers. </a:t>
            </a:r>
            <a:endParaRPr lang="en-US" b="1" dirty="0">
              <a:solidFill>
                <a:schemeClr val="tx1"/>
              </a:solidFill>
            </a:endParaRPr>
          </a:p>
          <a:p>
            <a:pPr marL="0" indent="0">
              <a:buNone/>
            </a:pPr>
            <a:r>
              <a:rPr lang="en-US" b="1" dirty="0" smtClean="0">
                <a:solidFill>
                  <a:schemeClr val="tx1"/>
                </a:solidFill>
                <a:cs typeface="Arial" panose="020B0604020202020204" pitchFamily="34" charset="0"/>
              </a:rPr>
              <a:t>Groups 2 and 4</a:t>
            </a:r>
            <a:r>
              <a:rPr lang="en-US" dirty="0" smtClean="0">
                <a:solidFill>
                  <a:schemeClr val="tx1"/>
                </a:solidFill>
                <a:cs typeface="Arial" panose="020B0604020202020204" pitchFamily="34" charset="0"/>
              </a:rPr>
              <a:t>, </a:t>
            </a:r>
            <a:r>
              <a:rPr lang="en-US" dirty="0">
                <a:solidFill>
                  <a:schemeClr val="tx1"/>
                </a:solidFill>
              </a:rPr>
              <a:t>you will use handout </a:t>
            </a:r>
            <a:r>
              <a:rPr lang="en-US" dirty="0" smtClean="0">
                <a:solidFill>
                  <a:schemeClr val="tx1"/>
                </a:solidFill>
              </a:rPr>
              <a:t>16.2 </a:t>
            </a:r>
            <a:r>
              <a:rPr lang="en-US" dirty="0">
                <a:solidFill>
                  <a:schemeClr val="tx1"/>
                </a:solidFill>
              </a:rPr>
              <a:t>for your survivor script/background </a:t>
            </a:r>
            <a:r>
              <a:rPr lang="en-US" dirty="0" smtClean="0">
                <a:solidFill>
                  <a:schemeClr val="tx1"/>
                </a:solidFill>
              </a:rPr>
              <a:t>information. </a:t>
            </a:r>
            <a:endParaRPr lang="en-US" dirty="0">
              <a:solidFill>
                <a:schemeClr val="tx1"/>
              </a:solidFill>
            </a:endParaRPr>
          </a:p>
          <a:p>
            <a:pPr marL="0" indent="0">
              <a:buNone/>
            </a:pPr>
            <a:r>
              <a:rPr lang="en-US" dirty="0">
                <a:solidFill>
                  <a:schemeClr val="tx1"/>
                </a:solidFill>
              </a:rPr>
              <a:t>Individuals in </a:t>
            </a:r>
            <a:r>
              <a:rPr lang="en-US" b="1" dirty="0" smtClean="0">
                <a:solidFill>
                  <a:schemeClr val="tx1"/>
                </a:solidFill>
              </a:rPr>
              <a:t>Groups 1</a:t>
            </a:r>
            <a:r>
              <a:rPr lang="en-US" dirty="0" smtClean="0">
                <a:solidFill>
                  <a:schemeClr val="tx1"/>
                </a:solidFill>
              </a:rPr>
              <a:t> </a:t>
            </a:r>
            <a:r>
              <a:rPr lang="en-US" dirty="0">
                <a:solidFill>
                  <a:schemeClr val="tx1"/>
                </a:solidFill>
              </a:rPr>
              <a:t>will partner with someone from </a:t>
            </a:r>
            <a:r>
              <a:rPr lang="en-US" b="1" dirty="0" smtClean="0">
                <a:solidFill>
                  <a:schemeClr val="tx1"/>
                </a:solidFill>
              </a:rPr>
              <a:t>Group </a:t>
            </a:r>
            <a:r>
              <a:rPr lang="en-US" b="1" dirty="0">
                <a:solidFill>
                  <a:schemeClr val="tx1"/>
                </a:solidFill>
              </a:rPr>
              <a:t>2</a:t>
            </a:r>
            <a:r>
              <a:rPr lang="en-US" dirty="0">
                <a:solidFill>
                  <a:schemeClr val="tx1"/>
                </a:solidFill>
              </a:rPr>
              <a:t> </a:t>
            </a:r>
            <a:r>
              <a:rPr lang="en-US" dirty="0" smtClean="0">
                <a:solidFill>
                  <a:schemeClr val="tx1"/>
                </a:solidFill>
              </a:rPr>
              <a:t>and individuals in </a:t>
            </a:r>
            <a:r>
              <a:rPr lang="en-US" b="1" dirty="0" smtClean="0">
                <a:solidFill>
                  <a:schemeClr val="tx1"/>
                </a:solidFill>
              </a:rPr>
              <a:t>Group 3 </a:t>
            </a:r>
            <a:r>
              <a:rPr lang="en-US" dirty="0" smtClean="0">
                <a:solidFill>
                  <a:schemeClr val="tx1"/>
                </a:solidFill>
              </a:rPr>
              <a:t> will partner with someone from </a:t>
            </a:r>
            <a:r>
              <a:rPr lang="en-US" b="1" dirty="0" smtClean="0">
                <a:solidFill>
                  <a:schemeClr val="tx1"/>
                </a:solidFill>
              </a:rPr>
              <a:t>Group 4 </a:t>
            </a:r>
            <a:r>
              <a:rPr lang="en-US" dirty="0" smtClean="0">
                <a:solidFill>
                  <a:schemeClr val="tx1"/>
                </a:solidFill>
              </a:rPr>
              <a:t>to role play assessment skills. </a:t>
            </a:r>
            <a:r>
              <a:rPr lang="en-US" b="1" dirty="0" smtClean="0">
                <a:solidFill>
                  <a:schemeClr val="tx1"/>
                </a:solidFill>
              </a:rPr>
              <a:t>Groups 1 &amp; 3</a:t>
            </a:r>
            <a:r>
              <a:rPr lang="en-US" dirty="0" smtClean="0">
                <a:solidFill>
                  <a:schemeClr val="tx1"/>
                </a:solidFill>
              </a:rPr>
              <a:t>, </a:t>
            </a:r>
            <a:r>
              <a:rPr lang="en-US" dirty="0">
                <a:solidFill>
                  <a:schemeClr val="tx1"/>
                </a:solidFill>
              </a:rPr>
              <a:t>remember </a:t>
            </a:r>
            <a:r>
              <a:rPr lang="en-US" dirty="0" smtClean="0">
                <a:solidFill>
                  <a:schemeClr val="tx1"/>
                </a:solidFill>
              </a:rPr>
              <a:t>the difference between assessment for risk reduction and girls who are already married. </a:t>
            </a:r>
            <a:endParaRPr lang="en-US" dirty="0">
              <a:solidFill>
                <a:schemeClr val="tx1"/>
              </a:solidFill>
            </a:endParaRPr>
          </a:p>
        </p:txBody>
      </p:sp>
    </p:spTree>
    <p:extLst>
      <p:ext uri="{BB962C8B-B14F-4D97-AF65-F5344CB8AC3E}">
        <p14:creationId xmlns="" xmlns:p14="http://schemas.microsoft.com/office/powerpoint/2010/main" val="1192183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there are no supportive adults?</a:t>
            </a:r>
            <a:endParaRPr lang="en-US" dirty="0"/>
          </a:p>
        </p:txBody>
      </p:sp>
      <p:sp>
        <p:nvSpPr>
          <p:cNvPr id="3" name="Content Placeholder 2"/>
          <p:cNvSpPr>
            <a:spLocks noGrp="1"/>
          </p:cNvSpPr>
          <p:nvPr>
            <p:ph idx="1"/>
          </p:nvPr>
        </p:nvSpPr>
        <p:spPr/>
        <p:txBody>
          <a:bodyPr>
            <a:normAutofit/>
          </a:bodyPr>
          <a:lstStyle/>
          <a:p>
            <a:pPr>
              <a:buClr>
                <a:schemeClr val="accent4">
                  <a:lumMod val="75000"/>
                </a:schemeClr>
              </a:buClr>
              <a:buFont typeface="Arial" panose="020B0604020202020204" pitchFamily="34" charset="0"/>
              <a:buChar char="•"/>
            </a:pPr>
            <a:r>
              <a:rPr lang="en-US" sz="2400" dirty="0" smtClean="0">
                <a:solidFill>
                  <a:schemeClr val="tx1"/>
                </a:solidFill>
              </a:rPr>
              <a:t>Caseworker may be the only person she trusts</a:t>
            </a:r>
          </a:p>
          <a:p>
            <a:pPr>
              <a:buClr>
                <a:schemeClr val="accent4">
                  <a:lumMod val="75000"/>
                </a:schemeClr>
              </a:buClr>
              <a:buFont typeface="Arial" panose="020B0604020202020204" pitchFamily="34" charset="0"/>
              <a:buChar char="•"/>
            </a:pPr>
            <a:r>
              <a:rPr lang="en-US" sz="2400" dirty="0" smtClean="0">
                <a:solidFill>
                  <a:schemeClr val="tx1"/>
                </a:solidFill>
              </a:rPr>
              <a:t>Focus on preserving the girl’s access to you and your program’s services</a:t>
            </a:r>
          </a:p>
          <a:p>
            <a:pPr>
              <a:buClr>
                <a:schemeClr val="accent4">
                  <a:lumMod val="75000"/>
                </a:schemeClr>
              </a:buClr>
              <a:buFont typeface="Arial" panose="020B0604020202020204" pitchFamily="34" charset="0"/>
              <a:buChar char="•"/>
            </a:pPr>
            <a:r>
              <a:rPr lang="en-US" sz="2400" dirty="0" smtClean="0">
                <a:solidFill>
                  <a:schemeClr val="tx1"/>
                </a:solidFill>
              </a:rPr>
              <a:t>Do NOT try to engage an unsupportive caregiver: </a:t>
            </a:r>
          </a:p>
          <a:p>
            <a:pPr lvl="1">
              <a:buClr>
                <a:schemeClr val="accent4">
                  <a:lumMod val="75000"/>
                </a:schemeClr>
              </a:buClr>
              <a:buFont typeface="Arial" panose="020B0604020202020204" pitchFamily="34" charset="0"/>
              <a:buChar char="•"/>
            </a:pPr>
            <a:r>
              <a:rPr lang="en-US" sz="2200" dirty="0" smtClean="0">
                <a:solidFill>
                  <a:schemeClr val="tx1"/>
                </a:solidFill>
              </a:rPr>
              <a:t>If caregiver does not respond well to you discussing the early marriage they may prevent their daughter from receiving services </a:t>
            </a:r>
            <a:endParaRPr lang="en-US" sz="2200" dirty="0">
              <a:solidFill>
                <a:schemeClr val="tx1"/>
              </a:solidFill>
            </a:endParaRPr>
          </a:p>
        </p:txBody>
      </p:sp>
    </p:spTree>
    <p:extLst>
      <p:ext uri="{BB962C8B-B14F-4D97-AF65-F5344CB8AC3E}">
        <p14:creationId xmlns="" xmlns:p14="http://schemas.microsoft.com/office/powerpoint/2010/main" val="42895700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Supportive adults</a:t>
            </a:r>
            <a:endParaRPr lang="en-US" dirty="0"/>
          </a:p>
        </p:txBody>
      </p:sp>
      <p:sp>
        <p:nvSpPr>
          <p:cNvPr id="3" name="Content Placeholder 2"/>
          <p:cNvSpPr>
            <a:spLocks noGrp="1"/>
          </p:cNvSpPr>
          <p:nvPr>
            <p:ph idx="1"/>
          </p:nvPr>
        </p:nvSpPr>
        <p:spPr>
          <a:xfrm>
            <a:off x="6916975" y="829247"/>
            <a:ext cx="4478866" cy="5053469"/>
          </a:xfrm>
        </p:spPr>
        <p:txBody>
          <a:bodyPr>
            <a:normAutofit/>
          </a:bodyPr>
          <a:lstStyle/>
          <a:p>
            <a:endParaRPr lang="en-US" sz="2400" dirty="0" smtClean="0">
              <a:solidFill>
                <a:schemeClr val="tx1"/>
              </a:solidFill>
            </a:endParaRPr>
          </a:p>
          <a:p>
            <a:r>
              <a:rPr lang="en-US" sz="2400" dirty="0">
                <a:solidFill>
                  <a:schemeClr val="tx1"/>
                </a:solidFill>
              </a:rPr>
              <a:t>D</a:t>
            </a:r>
            <a:r>
              <a:rPr lang="en-US" sz="2400" dirty="0" smtClean="0">
                <a:solidFill>
                  <a:schemeClr val="tx1"/>
                </a:solidFill>
              </a:rPr>
              <a:t>iscuss the topic of </a:t>
            </a:r>
            <a:r>
              <a:rPr lang="en-US" sz="2400" b="1" dirty="0" smtClean="0">
                <a:solidFill>
                  <a:schemeClr val="tx1"/>
                </a:solidFill>
              </a:rPr>
              <a:t>engaging supportive adults</a:t>
            </a:r>
            <a:r>
              <a:rPr lang="en-US" sz="2400" dirty="0" smtClean="0">
                <a:solidFill>
                  <a:schemeClr val="tx1"/>
                </a:solidFill>
              </a:rPr>
              <a:t>. </a:t>
            </a:r>
            <a:r>
              <a:rPr lang="en-US" sz="2400" b="1" dirty="0" smtClean="0">
                <a:solidFill>
                  <a:schemeClr val="tx1"/>
                </a:solidFill>
              </a:rPr>
              <a:t>How have you engaged them in the past? What other alternatives are there? How do you maintain boundaries when you are the only supportive adult?</a:t>
            </a:r>
            <a:r>
              <a:rPr lang="en-US" sz="2400" dirty="0" smtClean="0">
                <a:solidFill>
                  <a:schemeClr val="tx1"/>
                </a:solidFill>
              </a:rPr>
              <a:t> Be prepared to share your discussion points with the larger group. </a:t>
            </a:r>
            <a:endParaRPr lang="en-US" sz="2400" dirty="0">
              <a:solidFill>
                <a:schemeClr val="tx1"/>
              </a:solidFill>
            </a:endParaRPr>
          </a:p>
        </p:txBody>
      </p:sp>
    </p:spTree>
    <p:extLst>
      <p:ext uri="{BB962C8B-B14F-4D97-AF65-F5344CB8AC3E}">
        <p14:creationId xmlns="" xmlns:p14="http://schemas.microsoft.com/office/powerpoint/2010/main" val="2503766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21793" y="2179506"/>
            <a:ext cx="10244667" cy="2134930"/>
          </a:xfrm>
        </p:spPr>
        <p:txBody>
          <a:bodyPr/>
          <a:lstStyle/>
          <a:p>
            <a:r>
              <a:rPr lang="en-US" sz="4800" dirty="0" smtClean="0"/>
              <a:t>GBV CASE MANAGEMENT </a:t>
            </a:r>
            <a:r>
              <a:rPr lang="en-US" sz="4800" dirty="0" err="1" smtClean="0"/>
              <a:t>responseS</a:t>
            </a:r>
            <a:r>
              <a:rPr lang="en-US" sz="4800" dirty="0" smtClean="0"/>
              <a:t> to adolescent girls and Child/early marriage</a:t>
            </a:r>
            <a:endParaRPr lang="en-US" sz="4800" dirty="0"/>
          </a:p>
        </p:txBody>
      </p:sp>
      <p:sp>
        <p:nvSpPr>
          <p:cNvPr id="5" name="Text Placeholder 4"/>
          <p:cNvSpPr>
            <a:spLocks noGrp="1"/>
          </p:cNvSpPr>
          <p:nvPr>
            <p:ph type="body" sz="quarter" idx="10"/>
          </p:nvPr>
        </p:nvSpPr>
        <p:spPr/>
        <p:txBody>
          <a:bodyPr/>
          <a:lstStyle/>
          <a:p>
            <a:pPr>
              <a:buFont typeface="Tw Cen MT" charset="0"/>
              <a:buChar char=" "/>
              <a:defRPr/>
            </a:pPr>
            <a:r>
              <a:rPr lang="en-US" dirty="0" smtClean="0"/>
              <a:t>MODULE 16</a:t>
            </a:r>
            <a:endParaRPr lang="en-US" dirty="0"/>
          </a:p>
        </p:txBody>
      </p:sp>
      <p:cxnSp>
        <p:nvCxnSpPr>
          <p:cNvPr id="7" name="Straight Connector 6"/>
          <p:cNvCxnSpPr/>
          <p:nvPr/>
        </p:nvCxnSpPr>
        <p:spPr>
          <a:xfrm>
            <a:off x="988979" y="5381389"/>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Putting it All together 	</a:t>
            </a:r>
            <a:endParaRPr lang="en-US" dirty="0"/>
          </a:p>
        </p:txBody>
      </p:sp>
      <p:sp>
        <p:nvSpPr>
          <p:cNvPr id="3" name="Content Placeholder 2"/>
          <p:cNvSpPr>
            <a:spLocks noGrp="1"/>
          </p:cNvSpPr>
          <p:nvPr>
            <p:ph idx="1"/>
          </p:nvPr>
        </p:nvSpPr>
        <p:spPr/>
        <p:txBody>
          <a:bodyPr>
            <a:normAutofit fontScale="92500" lnSpcReduction="20000"/>
          </a:bodyPr>
          <a:lstStyle/>
          <a:p>
            <a:pPr marL="0" indent="0">
              <a:buFont typeface="Arial" pitchFamily="34" charset="0"/>
              <a:buChar char="•"/>
            </a:pPr>
            <a:r>
              <a:rPr lang="en-US" dirty="0" smtClean="0">
                <a:solidFill>
                  <a:schemeClr val="tx1"/>
                </a:solidFill>
                <a:cs typeface="Arial" panose="020B0604020202020204" pitchFamily="34" charset="0"/>
              </a:rPr>
              <a:t>Return to your group from the previous activity (</a:t>
            </a:r>
            <a:r>
              <a:rPr lang="en-US" b="1" dirty="0" smtClean="0">
                <a:solidFill>
                  <a:schemeClr val="tx1"/>
                </a:solidFill>
                <a:cs typeface="Arial" panose="020B0604020202020204" pitchFamily="34" charset="0"/>
              </a:rPr>
              <a:t>Group </a:t>
            </a:r>
            <a:r>
              <a:rPr lang="en-US" b="1" dirty="0">
                <a:solidFill>
                  <a:schemeClr val="tx1"/>
                </a:solidFill>
                <a:cs typeface="Arial" panose="020B0604020202020204" pitchFamily="34" charset="0"/>
              </a:rPr>
              <a:t>1</a:t>
            </a:r>
            <a:r>
              <a:rPr lang="en-US" dirty="0">
                <a:solidFill>
                  <a:schemeClr val="tx1"/>
                </a:solidFill>
                <a:cs typeface="Arial" panose="020B0604020202020204" pitchFamily="34" charset="0"/>
              </a:rPr>
              <a:t>, </a:t>
            </a:r>
            <a:r>
              <a:rPr lang="en-US" b="1" dirty="0">
                <a:solidFill>
                  <a:schemeClr val="tx1"/>
                </a:solidFill>
                <a:cs typeface="Arial" panose="020B0604020202020204" pitchFamily="34" charset="0"/>
              </a:rPr>
              <a:t>Group 2, Group 3 </a:t>
            </a:r>
            <a:r>
              <a:rPr lang="en-US" dirty="0">
                <a:solidFill>
                  <a:schemeClr val="tx1"/>
                </a:solidFill>
                <a:cs typeface="Arial" panose="020B0604020202020204" pitchFamily="34" charset="0"/>
              </a:rPr>
              <a:t>and </a:t>
            </a:r>
            <a:r>
              <a:rPr lang="en-US" b="1" dirty="0">
                <a:solidFill>
                  <a:schemeClr val="tx1"/>
                </a:solidFill>
                <a:cs typeface="Arial" panose="020B0604020202020204" pitchFamily="34" charset="0"/>
              </a:rPr>
              <a:t>Group </a:t>
            </a:r>
            <a:r>
              <a:rPr lang="en-US" b="1" dirty="0" smtClean="0">
                <a:solidFill>
                  <a:schemeClr val="tx1"/>
                </a:solidFill>
                <a:cs typeface="Arial" panose="020B0604020202020204" pitchFamily="34" charset="0"/>
              </a:rPr>
              <a:t>4)</a:t>
            </a:r>
            <a:r>
              <a:rPr lang="en-US" dirty="0" smtClean="0">
                <a:solidFill>
                  <a:schemeClr val="tx1"/>
                </a:solidFill>
                <a:cs typeface="Arial" panose="020B0604020202020204" pitchFamily="34" charset="0"/>
              </a:rPr>
              <a:t>. </a:t>
            </a:r>
            <a:endParaRPr lang="en-US" dirty="0">
              <a:solidFill>
                <a:schemeClr val="tx1"/>
              </a:solidFill>
              <a:cs typeface="Arial" panose="020B0604020202020204" pitchFamily="34" charset="0"/>
            </a:endParaRPr>
          </a:p>
          <a:p>
            <a:pPr marL="0" indent="0">
              <a:buFont typeface="Arial" pitchFamily="34" charset="0"/>
              <a:buChar char="•"/>
            </a:pPr>
            <a:r>
              <a:rPr lang="en-US" b="1" dirty="0">
                <a:solidFill>
                  <a:schemeClr val="tx1"/>
                </a:solidFill>
              </a:rPr>
              <a:t>Groups </a:t>
            </a:r>
            <a:r>
              <a:rPr lang="en-US" b="1" dirty="0" smtClean="0">
                <a:solidFill>
                  <a:schemeClr val="tx1"/>
                </a:solidFill>
              </a:rPr>
              <a:t>2 </a:t>
            </a:r>
            <a:r>
              <a:rPr lang="en-US" b="1" dirty="0">
                <a:solidFill>
                  <a:schemeClr val="tx1"/>
                </a:solidFill>
              </a:rPr>
              <a:t>&amp; </a:t>
            </a:r>
            <a:r>
              <a:rPr lang="en-US" b="1" dirty="0" smtClean="0">
                <a:solidFill>
                  <a:schemeClr val="tx1"/>
                </a:solidFill>
              </a:rPr>
              <a:t>4</a:t>
            </a:r>
            <a:r>
              <a:rPr lang="en-US" dirty="0" smtClean="0">
                <a:solidFill>
                  <a:schemeClr val="tx1"/>
                </a:solidFill>
              </a:rPr>
              <a:t>, </a:t>
            </a:r>
            <a:r>
              <a:rPr lang="en-US" dirty="0">
                <a:solidFill>
                  <a:schemeClr val="tx1"/>
                </a:solidFill>
              </a:rPr>
              <a:t>you will be the </a:t>
            </a:r>
            <a:r>
              <a:rPr lang="en-US" dirty="0" smtClean="0">
                <a:solidFill>
                  <a:schemeClr val="tx1"/>
                </a:solidFill>
              </a:rPr>
              <a:t>caseworkers this time. </a:t>
            </a:r>
            <a:endParaRPr lang="en-US" b="1" dirty="0">
              <a:solidFill>
                <a:schemeClr val="tx1"/>
              </a:solidFill>
            </a:endParaRPr>
          </a:p>
          <a:p>
            <a:pPr marL="0" indent="0">
              <a:buFont typeface="Arial" pitchFamily="34" charset="0"/>
              <a:buChar char="•"/>
            </a:pPr>
            <a:r>
              <a:rPr lang="en-US" b="1" dirty="0" smtClean="0">
                <a:solidFill>
                  <a:schemeClr val="tx1"/>
                </a:solidFill>
                <a:cs typeface="Arial" panose="020B0604020202020204" pitchFamily="34" charset="0"/>
              </a:rPr>
              <a:t>Groups </a:t>
            </a:r>
            <a:r>
              <a:rPr lang="en-US" b="1" dirty="0">
                <a:solidFill>
                  <a:schemeClr val="tx1"/>
                </a:solidFill>
                <a:cs typeface="Arial" panose="020B0604020202020204" pitchFamily="34" charset="0"/>
              </a:rPr>
              <a:t>1</a:t>
            </a:r>
            <a:r>
              <a:rPr lang="en-US" b="1" dirty="0" smtClean="0">
                <a:solidFill>
                  <a:schemeClr val="tx1"/>
                </a:solidFill>
                <a:cs typeface="Arial" panose="020B0604020202020204" pitchFamily="34" charset="0"/>
              </a:rPr>
              <a:t> &amp; 3</a:t>
            </a:r>
            <a:r>
              <a:rPr lang="en-US" dirty="0" smtClean="0">
                <a:solidFill>
                  <a:schemeClr val="tx1"/>
                </a:solidFill>
                <a:cs typeface="Arial" panose="020B0604020202020204" pitchFamily="34" charset="0"/>
              </a:rPr>
              <a:t>, </a:t>
            </a:r>
            <a:r>
              <a:rPr lang="en-US" dirty="0">
                <a:solidFill>
                  <a:schemeClr val="tx1"/>
                </a:solidFill>
              </a:rPr>
              <a:t>you will </a:t>
            </a:r>
            <a:r>
              <a:rPr lang="en-US" dirty="0" smtClean="0">
                <a:solidFill>
                  <a:schemeClr val="tx1"/>
                </a:solidFill>
              </a:rPr>
              <a:t>be given handouts for </a:t>
            </a:r>
            <a:r>
              <a:rPr lang="en-US" dirty="0">
                <a:solidFill>
                  <a:schemeClr val="tx1"/>
                </a:solidFill>
              </a:rPr>
              <a:t>your survivor script/background information and </a:t>
            </a:r>
            <a:r>
              <a:rPr lang="en-US" b="1" dirty="0" smtClean="0">
                <a:solidFill>
                  <a:schemeClr val="tx1"/>
                </a:solidFill>
              </a:rPr>
              <a:t>Groups 2 &amp; </a:t>
            </a:r>
            <a:r>
              <a:rPr lang="en-US" b="1" dirty="0">
                <a:solidFill>
                  <a:schemeClr val="tx1"/>
                </a:solidFill>
              </a:rPr>
              <a:t>4</a:t>
            </a:r>
            <a:r>
              <a:rPr lang="en-US" dirty="0">
                <a:solidFill>
                  <a:schemeClr val="tx1"/>
                </a:solidFill>
              </a:rPr>
              <a:t>, you will use </a:t>
            </a:r>
            <a:r>
              <a:rPr lang="en-US" dirty="0" smtClean="0">
                <a:solidFill>
                  <a:schemeClr val="tx1"/>
                </a:solidFill>
              </a:rPr>
              <a:t>the skills we learned today. </a:t>
            </a:r>
            <a:r>
              <a:rPr lang="en-US" dirty="0">
                <a:solidFill>
                  <a:schemeClr val="tx1"/>
                </a:solidFill>
              </a:rPr>
              <a:t>Individuals in </a:t>
            </a:r>
            <a:r>
              <a:rPr lang="en-US" b="1" dirty="0">
                <a:solidFill>
                  <a:schemeClr val="tx1"/>
                </a:solidFill>
              </a:rPr>
              <a:t>Groups 1</a:t>
            </a:r>
            <a:r>
              <a:rPr lang="en-US" dirty="0">
                <a:solidFill>
                  <a:schemeClr val="tx1"/>
                </a:solidFill>
              </a:rPr>
              <a:t> will partner with someone from </a:t>
            </a:r>
            <a:r>
              <a:rPr lang="en-US" b="1" dirty="0">
                <a:solidFill>
                  <a:schemeClr val="tx1"/>
                </a:solidFill>
              </a:rPr>
              <a:t>Group 2</a:t>
            </a:r>
            <a:r>
              <a:rPr lang="en-US" dirty="0">
                <a:solidFill>
                  <a:schemeClr val="tx1"/>
                </a:solidFill>
              </a:rPr>
              <a:t> and individuals in </a:t>
            </a:r>
            <a:r>
              <a:rPr lang="en-US" b="1" dirty="0">
                <a:solidFill>
                  <a:schemeClr val="tx1"/>
                </a:solidFill>
              </a:rPr>
              <a:t>Group 3 </a:t>
            </a:r>
            <a:r>
              <a:rPr lang="en-US" dirty="0">
                <a:solidFill>
                  <a:schemeClr val="tx1"/>
                </a:solidFill>
              </a:rPr>
              <a:t> will partner with someone from </a:t>
            </a:r>
            <a:r>
              <a:rPr lang="en-US" b="1" dirty="0">
                <a:solidFill>
                  <a:schemeClr val="tx1"/>
                </a:solidFill>
              </a:rPr>
              <a:t>Group </a:t>
            </a:r>
            <a:r>
              <a:rPr lang="en-US" b="1" dirty="0" smtClean="0">
                <a:solidFill>
                  <a:schemeClr val="tx1"/>
                </a:solidFill>
              </a:rPr>
              <a:t>4</a:t>
            </a:r>
            <a:r>
              <a:rPr lang="en-US" dirty="0" smtClean="0">
                <a:solidFill>
                  <a:schemeClr val="tx1"/>
                </a:solidFill>
              </a:rPr>
              <a:t>. </a:t>
            </a:r>
          </a:p>
          <a:p>
            <a:pPr marL="0" indent="0">
              <a:buFont typeface="Arial" pitchFamily="34" charset="0"/>
              <a:buChar char="•"/>
            </a:pPr>
            <a:r>
              <a:rPr lang="en-US" dirty="0" smtClean="0">
                <a:solidFill>
                  <a:schemeClr val="tx1"/>
                </a:solidFill>
              </a:rPr>
              <a:t> Present your role play to the group </a:t>
            </a:r>
          </a:p>
        </p:txBody>
      </p:sp>
    </p:spTree>
    <p:extLst>
      <p:ext uri="{BB962C8B-B14F-4D97-AF65-F5344CB8AC3E}">
        <p14:creationId xmlns="" xmlns:p14="http://schemas.microsoft.com/office/powerpoint/2010/main" val="518529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C000"/>
            </a:solidFill>
          </a:ln>
        </p:spPr>
        <p:txBody>
          <a:bodyPr/>
          <a:lstStyle/>
          <a:p>
            <a:r>
              <a:rPr lang="en-US" dirty="0" smtClean="0"/>
              <a:t>objectives</a:t>
            </a:r>
            <a:endParaRPr lang="en-US" dirty="0"/>
          </a:p>
        </p:txBody>
      </p:sp>
      <p:sp>
        <p:nvSpPr>
          <p:cNvPr id="3" name="Content Placeholder 2"/>
          <p:cNvSpPr>
            <a:spLocks noGrp="1"/>
          </p:cNvSpPr>
          <p:nvPr>
            <p:ph idx="1"/>
          </p:nvPr>
        </p:nvSpPr>
        <p:spPr>
          <a:xfrm>
            <a:off x="6970183" y="1298928"/>
            <a:ext cx="4478866" cy="5053469"/>
          </a:xfrm>
        </p:spPr>
        <p:txBody>
          <a:bodyPr/>
          <a:lstStyle/>
          <a:p>
            <a:r>
              <a:rPr lang="en-US" dirty="0" smtClean="0">
                <a:solidFill>
                  <a:schemeClr val="tx1"/>
                </a:solidFill>
              </a:rPr>
              <a:t>Define early marriage and the consequences for girls and communities</a:t>
            </a:r>
          </a:p>
          <a:p>
            <a:r>
              <a:rPr lang="en-US" dirty="0" smtClean="0">
                <a:solidFill>
                  <a:schemeClr val="tx1"/>
                </a:solidFill>
              </a:rPr>
              <a:t>Describe the various case management responses to early marriage</a:t>
            </a:r>
          </a:p>
          <a:p>
            <a:endParaRPr lang="en-US" dirty="0" smtClean="0">
              <a:solidFill>
                <a:schemeClr val="tx1"/>
              </a:solidFill>
            </a:endParaRPr>
          </a:p>
          <a:p>
            <a:endParaRPr lang="en-US"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adolescent girls	</a:t>
            </a:r>
            <a:endParaRPr lang="en-US" dirty="0"/>
          </a:p>
        </p:txBody>
      </p:sp>
      <p:sp>
        <p:nvSpPr>
          <p:cNvPr id="3" name="Content Placeholder 2"/>
          <p:cNvSpPr>
            <a:spLocks noGrp="1"/>
          </p:cNvSpPr>
          <p:nvPr>
            <p:ph idx="1"/>
          </p:nvPr>
        </p:nvSpPr>
        <p:spPr/>
        <p:txBody>
          <a:bodyPr/>
          <a:lstStyle/>
          <a:p>
            <a:r>
              <a:rPr lang="en-US" dirty="0" smtClean="0">
                <a:solidFill>
                  <a:schemeClr val="tx1"/>
                </a:solidFill>
              </a:rPr>
              <a:t>Same principles, theories, and skills as working with adult women</a:t>
            </a:r>
          </a:p>
          <a:p>
            <a:r>
              <a:rPr lang="en-US" dirty="0" smtClean="0">
                <a:solidFill>
                  <a:schemeClr val="tx1"/>
                </a:solidFill>
              </a:rPr>
              <a:t>Alter your delivery based on the girl’s developmental level, situation, and maturity</a:t>
            </a:r>
          </a:p>
          <a:p>
            <a:r>
              <a:rPr lang="en-US" dirty="0" smtClean="0">
                <a:solidFill>
                  <a:schemeClr val="tx1"/>
                </a:solidFill>
              </a:rPr>
              <a:t>Do not use professional jargon, terms, or phrases</a:t>
            </a:r>
          </a:p>
          <a:p>
            <a:r>
              <a:rPr lang="en-US" dirty="0" smtClean="0">
                <a:solidFill>
                  <a:schemeClr val="tx1"/>
                </a:solidFill>
              </a:rPr>
              <a:t>Use simple, clear language – tailored to the age and understanding of the girl</a:t>
            </a:r>
          </a:p>
          <a:p>
            <a:r>
              <a:rPr lang="en-US" dirty="0" smtClean="0">
                <a:solidFill>
                  <a:schemeClr val="tx1"/>
                </a:solidFill>
              </a:rPr>
              <a:t>Prioritize safety </a:t>
            </a:r>
            <a:endParaRPr lang="en-US" dirty="0">
              <a:solidFill>
                <a:schemeClr val="tx1"/>
              </a:solidFill>
            </a:endParaRPr>
          </a:p>
        </p:txBody>
      </p:sp>
    </p:spTree>
    <p:extLst>
      <p:ext uri="{BB962C8B-B14F-4D97-AF65-F5344CB8AC3E}">
        <p14:creationId xmlns="" xmlns:p14="http://schemas.microsoft.com/office/powerpoint/2010/main" val="285926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early/Forced marriage</a:t>
            </a:r>
            <a:endParaRPr lang="en-US" dirty="0"/>
          </a:p>
        </p:txBody>
      </p:sp>
      <p:sp>
        <p:nvSpPr>
          <p:cNvPr id="3" name="Content Placeholder 2"/>
          <p:cNvSpPr>
            <a:spLocks noGrp="1"/>
          </p:cNvSpPr>
          <p:nvPr>
            <p:ph idx="1"/>
          </p:nvPr>
        </p:nvSpPr>
        <p:spPr/>
        <p:txBody>
          <a:bodyPr/>
          <a:lstStyle/>
          <a:p>
            <a:pPr algn="ctr"/>
            <a:r>
              <a:rPr lang="en-US" sz="2800" b="1" dirty="0" smtClean="0">
                <a:solidFill>
                  <a:schemeClr val="tx1"/>
                </a:solidFill>
              </a:rPr>
              <a:t>A formal marriage or an informal union that happens before the age of 18 years</a:t>
            </a:r>
          </a:p>
          <a:p>
            <a:pPr marL="0" indent="0">
              <a:buNone/>
            </a:pPr>
            <a:endParaRPr lang="en-US" dirty="0">
              <a:solidFill>
                <a:schemeClr val="tx1"/>
              </a:solidFill>
            </a:endParaRPr>
          </a:p>
          <a:p>
            <a:pPr indent="-457200">
              <a:buClr>
                <a:schemeClr val="accent4">
                  <a:lumMod val="75000"/>
                </a:schemeClr>
              </a:buClr>
              <a:buFont typeface="Arial" panose="020B0604020202020204" pitchFamily="34" charset="0"/>
              <a:buChar char="•"/>
            </a:pPr>
            <a:r>
              <a:rPr lang="en-US" dirty="0" smtClean="0">
                <a:solidFill>
                  <a:schemeClr val="tx1"/>
                </a:solidFill>
              </a:rPr>
              <a:t>Embedded in cultural and social practices</a:t>
            </a:r>
          </a:p>
          <a:p>
            <a:pPr indent="-457200">
              <a:buClr>
                <a:schemeClr val="accent4">
                  <a:lumMod val="75000"/>
                </a:schemeClr>
              </a:buClr>
              <a:buFont typeface="Arial" panose="020B0604020202020204" pitchFamily="34" charset="0"/>
              <a:buChar char="•"/>
            </a:pPr>
            <a:r>
              <a:rPr lang="en-US" dirty="0" smtClean="0">
                <a:solidFill>
                  <a:schemeClr val="tx1"/>
                </a:solidFill>
              </a:rPr>
              <a:t>Requires sensitive and careful approach</a:t>
            </a:r>
          </a:p>
          <a:p>
            <a:pPr indent="-457200">
              <a:buClr>
                <a:schemeClr val="accent4">
                  <a:lumMod val="75000"/>
                </a:schemeClr>
              </a:buClr>
              <a:buFont typeface="Arial" panose="020B0604020202020204" pitchFamily="34" charset="0"/>
              <a:buChar char="•"/>
            </a:pPr>
            <a:r>
              <a:rPr lang="en-US" dirty="0" smtClean="0">
                <a:solidFill>
                  <a:schemeClr val="tx1"/>
                </a:solidFill>
              </a:rPr>
              <a:t>Intervention supports the girl and does not put her at risk for harm  </a:t>
            </a:r>
            <a:endParaRPr lang="en-US" dirty="0">
              <a:solidFill>
                <a:schemeClr val="tx1"/>
              </a:solidFill>
            </a:endParaRPr>
          </a:p>
        </p:txBody>
      </p:sp>
    </p:spTree>
    <p:extLst>
      <p:ext uri="{BB962C8B-B14F-4D97-AF65-F5344CB8AC3E}">
        <p14:creationId xmlns="" xmlns:p14="http://schemas.microsoft.com/office/powerpoint/2010/main" val="4273769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372" y="2743509"/>
            <a:ext cx="4769556" cy="1545564"/>
          </a:xfrm>
        </p:spPr>
        <p:txBody>
          <a:bodyPr>
            <a:normAutofit fontScale="90000"/>
          </a:bodyPr>
          <a:lstStyle/>
          <a:p>
            <a:r>
              <a:rPr lang="en-US" dirty="0" smtClean="0"/>
              <a:t>Activity: Defining early/forced marriage</a:t>
            </a:r>
            <a:endParaRPr lang="en-US" dirty="0"/>
          </a:p>
        </p:txBody>
      </p:sp>
      <p:sp>
        <p:nvSpPr>
          <p:cNvPr id="3" name="Content Placeholder 2"/>
          <p:cNvSpPr>
            <a:spLocks noGrp="1"/>
          </p:cNvSpPr>
          <p:nvPr>
            <p:ph idx="1"/>
          </p:nvPr>
        </p:nvSpPr>
        <p:spPr/>
        <p:txBody>
          <a:bodyPr/>
          <a:lstStyle/>
          <a:p>
            <a:r>
              <a:rPr lang="en-US" sz="2400" dirty="0" smtClean="0">
                <a:solidFill>
                  <a:schemeClr val="tx1"/>
                </a:solidFill>
              </a:rPr>
              <a:t>In </a:t>
            </a:r>
            <a:r>
              <a:rPr lang="en-US" sz="2400" dirty="0">
                <a:solidFill>
                  <a:schemeClr val="tx1"/>
                </a:solidFill>
              </a:rPr>
              <a:t>small groups, </a:t>
            </a:r>
            <a:r>
              <a:rPr lang="en-US" sz="2400" dirty="0" smtClean="0">
                <a:solidFill>
                  <a:schemeClr val="tx1"/>
                </a:solidFill>
              </a:rPr>
              <a:t>discuss early marriage in the community in which you work, including the risk factors, protective factors, and what you see your role to be. </a:t>
            </a:r>
            <a:r>
              <a:rPr lang="en-US" sz="2400" dirty="0">
                <a:solidFill>
                  <a:schemeClr val="tx1"/>
                </a:solidFill>
              </a:rPr>
              <a:t>Be prepared to share with the larger group. </a:t>
            </a:r>
          </a:p>
        </p:txBody>
      </p:sp>
    </p:spTree>
    <p:extLst>
      <p:ext uri="{BB962C8B-B14F-4D97-AF65-F5344CB8AC3E}">
        <p14:creationId xmlns="" xmlns:p14="http://schemas.microsoft.com/office/powerpoint/2010/main" val="390202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management responses</a:t>
            </a:r>
            <a:endParaRPr lang="en-US" dirty="0"/>
          </a:p>
        </p:txBody>
      </p:sp>
      <p:sp>
        <p:nvSpPr>
          <p:cNvPr id="3" name="Content Placeholder 2"/>
          <p:cNvSpPr>
            <a:spLocks noGrp="1"/>
          </p:cNvSpPr>
          <p:nvPr>
            <p:ph idx="1"/>
          </p:nvPr>
        </p:nvSpPr>
        <p:spPr>
          <a:xfrm>
            <a:off x="992407" y="1828800"/>
            <a:ext cx="9720262" cy="4416863"/>
          </a:xfrm>
        </p:spPr>
        <p:txBody>
          <a:bodyPr/>
          <a:lstStyle/>
          <a:p>
            <a:pPr marL="457200" indent="-457200">
              <a:buClr>
                <a:schemeClr val="accent4">
                  <a:lumMod val="75000"/>
                </a:schemeClr>
              </a:buClr>
              <a:buFont typeface="Arial" pitchFamily="34" charset="0"/>
              <a:buChar char="•"/>
            </a:pPr>
            <a:r>
              <a:rPr lang="en-US" b="1" dirty="0" smtClean="0">
                <a:solidFill>
                  <a:schemeClr val="tx1"/>
                </a:solidFill>
              </a:rPr>
              <a:t>Follows same trajectory as case management for other forms of GBV</a:t>
            </a:r>
            <a:r>
              <a:rPr lang="en-US" dirty="0" smtClean="0">
                <a:solidFill>
                  <a:schemeClr val="tx1"/>
                </a:solidFill>
              </a:rPr>
              <a:t> </a:t>
            </a:r>
          </a:p>
          <a:p>
            <a:pPr marL="457200" indent="-457200">
              <a:buClr>
                <a:schemeClr val="accent4">
                  <a:lumMod val="75000"/>
                </a:schemeClr>
              </a:buClr>
              <a:buFont typeface="Arial" pitchFamily="34" charset="0"/>
              <a:buChar char="•"/>
            </a:pPr>
            <a:r>
              <a:rPr lang="en-US" b="1" dirty="0" smtClean="0">
                <a:solidFill>
                  <a:schemeClr val="tx1"/>
                </a:solidFill>
              </a:rPr>
              <a:t>Our assessment and therefore our actions will be different depending on type of case (two main categories</a:t>
            </a:r>
            <a:r>
              <a:rPr lang="en-US" dirty="0" smtClean="0">
                <a:solidFill>
                  <a:schemeClr val="tx1"/>
                </a:solidFill>
              </a:rPr>
              <a:t>): </a:t>
            </a:r>
          </a:p>
          <a:p>
            <a:pPr marL="631825" lvl="1" indent="-457200">
              <a:buClr>
                <a:schemeClr val="accent4">
                  <a:lumMod val="75000"/>
                </a:schemeClr>
              </a:buClr>
              <a:buFont typeface="Arial" pitchFamily="34" charset="0"/>
              <a:buChar char="•"/>
            </a:pPr>
            <a:r>
              <a:rPr lang="en-US" sz="1800" dirty="0" smtClean="0">
                <a:solidFill>
                  <a:schemeClr val="tx1"/>
                </a:solidFill>
              </a:rPr>
              <a:t>The case is ‘imminent risk’ (i.e. girls who are going to be married or for which a marriage is being planned)</a:t>
            </a:r>
          </a:p>
          <a:p>
            <a:pPr marL="631825" lvl="1" indent="-457200">
              <a:buClr>
                <a:schemeClr val="accent4">
                  <a:lumMod val="75000"/>
                </a:schemeClr>
              </a:buClr>
              <a:buFont typeface="Arial" pitchFamily="34" charset="0"/>
              <a:buChar char="•"/>
            </a:pPr>
            <a:r>
              <a:rPr lang="en-US" sz="1800" dirty="0" smtClean="0">
                <a:solidFill>
                  <a:schemeClr val="tx1"/>
                </a:solidFill>
                <a:sym typeface="Wingdings" panose="05000000000000000000" pitchFamily="2" charset="2"/>
              </a:rPr>
              <a:t>The girl is already married</a:t>
            </a:r>
          </a:p>
          <a:p>
            <a:pPr marL="457200" indent="-457200">
              <a:buClr>
                <a:schemeClr val="accent4">
                  <a:lumMod val="75000"/>
                </a:schemeClr>
              </a:buClr>
              <a:buFont typeface="Arial" pitchFamily="34" charset="0"/>
              <a:buChar char="•"/>
            </a:pPr>
            <a:r>
              <a:rPr lang="en-US" sz="2200" b="1" dirty="0" smtClean="0">
                <a:solidFill>
                  <a:schemeClr val="tx1"/>
                </a:solidFill>
                <a:sym typeface="Wingdings" panose="05000000000000000000" pitchFamily="2" charset="2"/>
              </a:rPr>
              <a:t>Role of caseworker </a:t>
            </a:r>
          </a:p>
          <a:p>
            <a:pPr marL="631825" lvl="1" indent="-457200">
              <a:buClr>
                <a:schemeClr val="accent4">
                  <a:lumMod val="75000"/>
                </a:schemeClr>
              </a:buClr>
              <a:buFont typeface="Arial" pitchFamily="34" charset="0"/>
              <a:buChar char="•"/>
            </a:pPr>
            <a:r>
              <a:rPr lang="en-US" sz="1800" dirty="0" smtClean="0">
                <a:solidFill>
                  <a:schemeClr val="tx1"/>
                </a:solidFill>
                <a:sym typeface="Wingdings" panose="05000000000000000000" pitchFamily="2" charset="2"/>
              </a:rPr>
              <a:t>Build a trusting relationship</a:t>
            </a:r>
          </a:p>
          <a:p>
            <a:pPr marL="631825" lvl="1" indent="-457200">
              <a:buClr>
                <a:schemeClr val="accent4">
                  <a:lumMod val="75000"/>
                </a:schemeClr>
              </a:buClr>
              <a:buFont typeface="Arial" pitchFamily="34" charset="0"/>
              <a:buChar char="•"/>
            </a:pPr>
            <a:r>
              <a:rPr lang="en-US" sz="1800" dirty="0" smtClean="0">
                <a:solidFill>
                  <a:schemeClr val="tx1"/>
                </a:solidFill>
                <a:sym typeface="Wingdings" panose="05000000000000000000" pitchFamily="2" charset="2"/>
              </a:rPr>
              <a:t>Facilitate a process of engagement, assessment and case action planning</a:t>
            </a:r>
          </a:p>
          <a:p>
            <a:pPr marL="631825" lvl="1" indent="-457200">
              <a:buClr>
                <a:schemeClr val="accent4">
                  <a:lumMod val="75000"/>
                </a:schemeClr>
              </a:buClr>
              <a:buFont typeface="Arial" pitchFamily="34" charset="0"/>
              <a:buChar char="•"/>
            </a:pPr>
            <a:r>
              <a:rPr lang="en-US" dirty="0" smtClean="0">
                <a:solidFill>
                  <a:schemeClr val="tx1"/>
                </a:solidFill>
                <a:sym typeface="Wingdings" panose="05000000000000000000" pitchFamily="2" charset="2"/>
              </a:rPr>
              <a:t>Provide information to the girl about early marriage</a:t>
            </a:r>
            <a:endParaRPr lang="en-US" sz="1800" dirty="0" smtClean="0">
              <a:solidFill>
                <a:schemeClr val="tx1"/>
              </a:solidFill>
              <a:sym typeface="Wingdings" panose="05000000000000000000" pitchFamily="2" charset="2"/>
            </a:endParaRPr>
          </a:p>
          <a:p>
            <a:pPr marL="631825" lvl="1" indent="-457200">
              <a:buClr>
                <a:schemeClr val="accent4">
                  <a:lumMod val="75000"/>
                </a:schemeClr>
              </a:buClr>
              <a:buFont typeface="Arial" pitchFamily="34" charset="0"/>
              <a:buChar char="•"/>
            </a:pPr>
            <a:r>
              <a:rPr lang="en-US" dirty="0" smtClean="0">
                <a:solidFill>
                  <a:schemeClr val="tx1"/>
                </a:solidFill>
                <a:sym typeface="Wingdings" panose="05000000000000000000" pitchFamily="2" charset="2"/>
              </a:rPr>
              <a:t>Engage with trusted adults if and when relevant </a:t>
            </a:r>
            <a:r>
              <a:rPr lang="en-US" sz="1800" dirty="0" smtClean="0">
                <a:solidFill>
                  <a:schemeClr val="tx1"/>
                </a:solidFill>
                <a:sym typeface="Wingdings" panose="05000000000000000000" pitchFamily="2" charset="2"/>
              </a:rPr>
              <a:t>Just like with any type of GBV, as the caseworker, we do not intervene directly </a:t>
            </a:r>
          </a:p>
          <a:p>
            <a:pPr marL="631825" lvl="1" indent="-457200">
              <a:buClr>
                <a:schemeClr val="accent4">
                  <a:lumMod val="75000"/>
                </a:schemeClr>
              </a:buClr>
              <a:buFont typeface="Arial" pitchFamily="34" charset="0"/>
              <a:buChar char="•"/>
            </a:pPr>
            <a:r>
              <a:rPr lang="en-US" dirty="0" smtClean="0">
                <a:solidFill>
                  <a:schemeClr val="tx1"/>
                </a:solidFill>
                <a:sym typeface="Wingdings" panose="05000000000000000000" pitchFamily="2" charset="2"/>
              </a:rPr>
              <a:t>Keep safety of the girl at the forefront of any action / intervention</a:t>
            </a:r>
            <a:endParaRPr lang="en-US" sz="1800" dirty="0" smtClean="0">
              <a:solidFill>
                <a:schemeClr val="tx1"/>
              </a:solidFill>
              <a:sym typeface="Wingdings" panose="05000000000000000000" pitchFamily="2" charset="2"/>
            </a:endParaRPr>
          </a:p>
          <a:p>
            <a:pPr marL="631825" lvl="1" indent="-457200">
              <a:buClr>
                <a:schemeClr val="accent4">
                  <a:lumMod val="75000"/>
                </a:schemeClr>
              </a:buClr>
              <a:buNone/>
            </a:pPr>
            <a:endParaRPr lang="en-US" dirty="0" smtClean="0">
              <a:solidFill>
                <a:schemeClr val="tx1"/>
              </a:solidFill>
              <a:sym typeface="Wingdings" panose="05000000000000000000" pitchFamily="2" charset="2"/>
            </a:endParaRPr>
          </a:p>
          <a:p>
            <a:pPr marL="630936" lvl="1" indent="-457200">
              <a:buClr>
                <a:schemeClr val="accent4">
                  <a:lumMod val="75000"/>
                </a:schemeClr>
              </a:buClr>
              <a:buNone/>
            </a:pPr>
            <a:endParaRPr lang="en-US" sz="2200" dirty="0" smtClean="0">
              <a:solidFill>
                <a:schemeClr val="tx1"/>
              </a:solidFill>
              <a:sym typeface="Wingdings" panose="05000000000000000000" pitchFamily="2" charset="2"/>
            </a:endParaRPr>
          </a:p>
        </p:txBody>
      </p:sp>
    </p:spTree>
    <p:extLst>
      <p:ext uri="{BB962C8B-B14F-4D97-AF65-F5344CB8AC3E}">
        <p14:creationId xmlns="" xmlns:p14="http://schemas.microsoft.com/office/powerpoint/2010/main" val="3940585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Introduce and get consent  </a:t>
            </a:r>
            <a:endParaRPr lang="en-US" dirty="0"/>
          </a:p>
        </p:txBody>
      </p:sp>
      <p:sp>
        <p:nvSpPr>
          <p:cNvPr id="3" name="Content Placeholder 2"/>
          <p:cNvSpPr>
            <a:spLocks noGrp="1"/>
          </p:cNvSpPr>
          <p:nvPr>
            <p:ph idx="1"/>
          </p:nvPr>
        </p:nvSpPr>
        <p:spPr>
          <a:xfrm>
            <a:off x="1023938" y="1997242"/>
            <a:ext cx="9720262" cy="4311483"/>
          </a:xfrm>
        </p:spPr>
        <p:txBody>
          <a:bodyPr/>
          <a:lstStyle/>
          <a:p>
            <a:pPr marL="0" indent="0">
              <a:buNone/>
            </a:pPr>
            <a:r>
              <a:rPr lang="en-US" dirty="0" smtClean="0">
                <a:solidFill>
                  <a:schemeClr val="tx1"/>
                </a:solidFill>
              </a:rPr>
              <a:t>Introduce yourself and get consent / assent for individual services</a:t>
            </a:r>
            <a:endParaRPr lang="en-US" dirty="0">
              <a:solidFill>
                <a:schemeClr val="tx1"/>
              </a:solidFill>
            </a:endParaRPr>
          </a:p>
        </p:txBody>
      </p:sp>
      <p:graphicFrame>
        <p:nvGraphicFramePr>
          <p:cNvPr id="4" name="Table 3"/>
          <p:cNvGraphicFramePr>
            <a:graphicFrameLocks noGrp="1"/>
          </p:cNvGraphicFramePr>
          <p:nvPr>
            <p:extLst>
              <p:ext uri="{D42A27DB-BD31-4B8C-83A1-F6EECF244321}">
                <p14:modId xmlns="" xmlns:p14="http://schemas.microsoft.com/office/powerpoint/2010/main" val="517285768"/>
              </p:ext>
            </p:extLst>
          </p:nvPr>
        </p:nvGraphicFramePr>
        <p:xfrm>
          <a:off x="927875" y="2588571"/>
          <a:ext cx="9830815" cy="3758100"/>
        </p:xfrm>
        <a:graphic>
          <a:graphicData uri="http://schemas.openxmlformats.org/drawingml/2006/table">
            <a:tbl>
              <a:tblPr firstRow="1" bandRow="1">
                <a:tableStyleId>{7DF18680-E054-41AD-8BC1-D1AEF772440D}</a:tableStyleId>
              </a:tblPr>
              <a:tblGrid>
                <a:gridCol w="1186688"/>
                <a:gridCol w="1414272"/>
                <a:gridCol w="2145792"/>
                <a:gridCol w="3117900"/>
                <a:gridCol w="1966163"/>
              </a:tblGrid>
              <a:tr h="740580">
                <a:tc>
                  <a:txBody>
                    <a:bodyPr/>
                    <a:lstStyle/>
                    <a:p>
                      <a:r>
                        <a:rPr lang="en-US" dirty="0" smtClean="0">
                          <a:solidFill>
                            <a:schemeClr val="tx1"/>
                          </a:solidFill>
                        </a:rPr>
                        <a:t>Age group</a:t>
                      </a:r>
                      <a:endParaRPr lang="en-US" dirty="0">
                        <a:solidFill>
                          <a:schemeClr val="tx1"/>
                        </a:solidFill>
                      </a:endParaRPr>
                    </a:p>
                  </a:txBody>
                  <a:tcPr/>
                </a:tc>
                <a:tc>
                  <a:txBody>
                    <a:bodyPr/>
                    <a:lstStyle/>
                    <a:p>
                      <a:r>
                        <a:rPr lang="en-US" dirty="0" smtClean="0">
                          <a:solidFill>
                            <a:schemeClr val="tx1"/>
                          </a:solidFill>
                        </a:rPr>
                        <a:t>Child</a:t>
                      </a:r>
                      <a:endParaRPr lang="en-US" dirty="0">
                        <a:solidFill>
                          <a:schemeClr val="tx1"/>
                        </a:solidFill>
                      </a:endParaRPr>
                    </a:p>
                  </a:txBody>
                  <a:tcPr/>
                </a:tc>
                <a:tc>
                  <a:txBody>
                    <a:bodyPr/>
                    <a:lstStyle/>
                    <a:p>
                      <a:r>
                        <a:rPr lang="en-US" dirty="0" smtClean="0">
                          <a:solidFill>
                            <a:schemeClr val="tx1"/>
                          </a:solidFill>
                        </a:rPr>
                        <a:t>Caregiver</a:t>
                      </a:r>
                      <a:endParaRPr lang="en-US" dirty="0">
                        <a:solidFill>
                          <a:schemeClr val="tx1"/>
                        </a:solidFill>
                      </a:endParaRPr>
                    </a:p>
                  </a:txBody>
                  <a:tcPr/>
                </a:tc>
                <a:tc>
                  <a:txBody>
                    <a:bodyPr/>
                    <a:lstStyle/>
                    <a:p>
                      <a:r>
                        <a:rPr lang="en-US" dirty="0" smtClean="0">
                          <a:solidFill>
                            <a:schemeClr val="tx1"/>
                          </a:solidFill>
                        </a:rPr>
                        <a:t>If no caregiver</a:t>
                      </a:r>
                      <a:r>
                        <a:rPr lang="en-US" baseline="0" dirty="0" smtClean="0">
                          <a:solidFill>
                            <a:schemeClr val="tx1"/>
                          </a:solidFill>
                        </a:rPr>
                        <a:t> or not in child’s best interest</a:t>
                      </a:r>
                      <a:endParaRPr lang="en-US" dirty="0">
                        <a:solidFill>
                          <a:schemeClr val="tx1"/>
                        </a:solidFill>
                      </a:endParaRPr>
                    </a:p>
                  </a:txBody>
                  <a:tcPr/>
                </a:tc>
                <a:tc>
                  <a:txBody>
                    <a:bodyPr/>
                    <a:lstStyle/>
                    <a:p>
                      <a:r>
                        <a:rPr lang="en-US" dirty="0" smtClean="0">
                          <a:solidFill>
                            <a:schemeClr val="tx1"/>
                          </a:solidFill>
                        </a:rPr>
                        <a:t>Means</a:t>
                      </a:r>
                      <a:endParaRPr lang="en-US" dirty="0">
                        <a:solidFill>
                          <a:schemeClr val="tx1"/>
                        </a:solidFill>
                      </a:endParaRPr>
                    </a:p>
                  </a:txBody>
                  <a:tcPr/>
                </a:tc>
              </a:tr>
              <a:tr h="740580">
                <a:tc>
                  <a:txBody>
                    <a:bodyPr/>
                    <a:lstStyle/>
                    <a:p>
                      <a:r>
                        <a:rPr lang="en-US" dirty="0" smtClean="0">
                          <a:solidFill>
                            <a:schemeClr val="tx1"/>
                          </a:solidFill>
                        </a:rPr>
                        <a:t>6-11</a:t>
                      </a:r>
                      <a:endParaRPr lang="en-US" dirty="0">
                        <a:solidFill>
                          <a:schemeClr val="tx1"/>
                        </a:solidFill>
                      </a:endParaRPr>
                    </a:p>
                  </a:txBody>
                  <a:tcPr/>
                </a:tc>
                <a:tc>
                  <a:txBody>
                    <a:bodyPr/>
                    <a:lstStyle/>
                    <a:p>
                      <a:r>
                        <a:rPr lang="en-US" dirty="0" smtClean="0">
                          <a:solidFill>
                            <a:schemeClr val="tx1"/>
                          </a:solidFill>
                        </a:rPr>
                        <a:t>Informed</a:t>
                      </a:r>
                      <a:r>
                        <a:rPr lang="en-US" baseline="0" dirty="0" smtClean="0">
                          <a:solidFill>
                            <a:schemeClr val="tx1"/>
                          </a:solidFill>
                        </a:rPr>
                        <a:t> assent</a:t>
                      </a:r>
                      <a:endParaRPr lang="en-US" dirty="0">
                        <a:solidFill>
                          <a:schemeClr val="tx1"/>
                        </a:solidFill>
                      </a:endParaRPr>
                    </a:p>
                  </a:txBody>
                  <a:tcPr/>
                </a:tc>
                <a:tc>
                  <a:txBody>
                    <a:bodyPr/>
                    <a:lstStyle/>
                    <a:p>
                      <a:r>
                        <a:rPr lang="en-US" dirty="0" smtClean="0">
                          <a:solidFill>
                            <a:schemeClr val="tx1"/>
                          </a:solidFill>
                        </a:rPr>
                        <a:t>Informed consent</a:t>
                      </a:r>
                      <a:endParaRPr lang="en-US" dirty="0">
                        <a:solidFill>
                          <a:schemeClr val="tx1"/>
                        </a:solidFill>
                      </a:endParaRPr>
                    </a:p>
                  </a:txBody>
                  <a:tcPr/>
                </a:tc>
                <a:tc>
                  <a:txBody>
                    <a:bodyPr/>
                    <a:lstStyle/>
                    <a:p>
                      <a:r>
                        <a:rPr lang="en-US" dirty="0" smtClean="0">
                          <a:solidFill>
                            <a:schemeClr val="tx1"/>
                          </a:solidFill>
                        </a:rPr>
                        <a:t>Other trusted adult’s or caseworker’s informed</a:t>
                      </a:r>
                      <a:r>
                        <a:rPr lang="en-US" baseline="0" dirty="0" smtClean="0">
                          <a:solidFill>
                            <a:schemeClr val="tx1"/>
                          </a:solidFill>
                        </a:rPr>
                        <a:t> consent</a:t>
                      </a:r>
                      <a:endParaRPr lang="en-US" dirty="0">
                        <a:solidFill>
                          <a:schemeClr val="tx1"/>
                        </a:solidFill>
                      </a:endParaRPr>
                    </a:p>
                  </a:txBody>
                  <a:tcPr/>
                </a:tc>
                <a:tc>
                  <a:txBody>
                    <a:bodyPr/>
                    <a:lstStyle/>
                    <a:p>
                      <a:r>
                        <a:rPr lang="en-US" dirty="0" smtClean="0">
                          <a:solidFill>
                            <a:schemeClr val="tx1"/>
                          </a:solidFill>
                        </a:rPr>
                        <a:t>Oral assent, written consent</a:t>
                      </a:r>
                      <a:endParaRPr lang="en-US" dirty="0">
                        <a:solidFill>
                          <a:schemeClr val="tx1"/>
                        </a:solidFill>
                      </a:endParaRPr>
                    </a:p>
                  </a:txBody>
                  <a:tcPr/>
                </a:tc>
              </a:tr>
              <a:tr h="740580">
                <a:tc>
                  <a:txBody>
                    <a:bodyPr/>
                    <a:lstStyle/>
                    <a:p>
                      <a:r>
                        <a:rPr lang="en-US" dirty="0" smtClean="0">
                          <a:solidFill>
                            <a:schemeClr val="tx1"/>
                          </a:solidFill>
                        </a:rPr>
                        <a:t>12-14</a:t>
                      </a:r>
                      <a:endParaRPr lang="en-US" dirty="0">
                        <a:solidFill>
                          <a:schemeClr val="tx1"/>
                        </a:solidFill>
                      </a:endParaRPr>
                    </a:p>
                  </a:txBody>
                  <a:tcPr/>
                </a:tc>
                <a:tc>
                  <a:txBody>
                    <a:bodyPr/>
                    <a:lstStyle/>
                    <a:p>
                      <a:r>
                        <a:rPr lang="en-US" dirty="0" smtClean="0">
                          <a:solidFill>
                            <a:schemeClr val="tx1"/>
                          </a:solidFill>
                        </a:rPr>
                        <a:t>Informed assent</a:t>
                      </a:r>
                      <a:endParaRPr lang="en-US" dirty="0">
                        <a:solidFill>
                          <a:schemeClr val="tx1"/>
                        </a:solidFill>
                      </a:endParaRPr>
                    </a:p>
                  </a:txBody>
                  <a:tcPr/>
                </a:tc>
                <a:tc>
                  <a:txBody>
                    <a:bodyPr/>
                    <a:lstStyle/>
                    <a:p>
                      <a:r>
                        <a:rPr lang="en-US" dirty="0" smtClean="0">
                          <a:solidFill>
                            <a:schemeClr val="tx1"/>
                          </a:solidFill>
                        </a:rPr>
                        <a:t>Informed</a:t>
                      </a:r>
                      <a:r>
                        <a:rPr lang="en-US" baseline="0" dirty="0" smtClean="0">
                          <a:solidFill>
                            <a:schemeClr val="tx1"/>
                          </a:solidFill>
                        </a:rPr>
                        <a:t> consent</a:t>
                      </a:r>
                      <a:endParaRPr lang="en-US" dirty="0">
                        <a:solidFill>
                          <a:schemeClr val="tx1"/>
                        </a:solidFill>
                      </a:endParaRPr>
                    </a:p>
                  </a:txBody>
                  <a:tcPr/>
                </a:tc>
                <a:tc>
                  <a:txBody>
                    <a:bodyPr/>
                    <a:lstStyle/>
                    <a:p>
                      <a:r>
                        <a:rPr lang="en-US" dirty="0" smtClean="0">
                          <a:solidFill>
                            <a:schemeClr val="tx1"/>
                          </a:solidFill>
                        </a:rPr>
                        <a:t>Other</a:t>
                      </a:r>
                      <a:r>
                        <a:rPr lang="en-US" baseline="0" dirty="0" smtClean="0">
                          <a:solidFill>
                            <a:schemeClr val="tx1"/>
                          </a:solidFill>
                        </a:rPr>
                        <a:t> trusted adult’s or child’s informed assent. Sufficient level of maturity (of the child) can take due weight</a:t>
                      </a:r>
                      <a:endParaRPr lang="en-US" dirty="0">
                        <a:solidFill>
                          <a:schemeClr val="tx1"/>
                        </a:solidFill>
                      </a:endParaRPr>
                    </a:p>
                  </a:txBody>
                  <a:tcPr/>
                </a:tc>
                <a:tc>
                  <a:txBody>
                    <a:bodyPr/>
                    <a:lstStyle/>
                    <a:p>
                      <a:r>
                        <a:rPr lang="en-US" dirty="0" smtClean="0">
                          <a:solidFill>
                            <a:schemeClr val="tx1"/>
                          </a:solidFill>
                        </a:rPr>
                        <a:t>Written assent,</a:t>
                      </a:r>
                      <a:r>
                        <a:rPr lang="en-US" baseline="0" dirty="0" smtClean="0">
                          <a:solidFill>
                            <a:schemeClr val="tx1"/>
                          </a:solidFill>
                        </a:rPr>
                        <a:t> written consent</a:t>
                      </a:r>
                      <a:endParaRPr lang="en-US" dirty="0">
                        <a:solidFill>
                          <a:schemeClr val="tx1"/>
                        </a:solidFill>
                      </a:endParaRPr>
                    </a:p>
                  </a:txBody>
                  <a:tcPr/>
                </a:tc>
              </a:tr>
              <a:tr h="740580">
                <a:tc>
                  <a:txBody>
                    <a:bodyPr/>
                    <a:lstStyle/>
                    <a:p>
                      <a:r>
                        <a:rPr lang="en-US" dirty="0" smtClean="0">
                          <a:solidFill>
                            <a:schemeClr val="tx1"/>
                          </a:solidFill>
                        </a:rPr>
                        <a:t>15-17</a:t>
                      </a:r>
                      <a:endParaRPr lang="en-US" dirty="0">
                        <a:solidFill>
                          <a:schemeClr val="tx1"/>
                        </a:solidFill>
                      </a:endParaRPr>
                    </a:p>
                  </a:txBody>
                  <a:tcPr/>
                </a:tc>
                <a:tc>
                  <a:txBody>
                    <a:bodyPr/>
                    <a:lstStyle/>
                    <a:p>
                      <a:r>
                        <a:rPr lang="en-US" dirty="0" smtClean="0">
                          <a:solidFill>
                            <a:schemeClr val="tx1"/>
                          </a:solidFill>
                        </a:rPr>
                        <a:t>Informed consent </a:t>
                      </a:r>
                      <a:endParaRPr lang="en-US" dirty="0">
                        <a:solidFill>
                          <a:schemeClr val="tx1"/>
                        </a:solidFill>
                      </a:endParaRPr>
                    </a:p>
                  </a:txBody>
                  <a:tcPr/>
                </a:tc>
                <a:tc>
                  <a:txBody>
                    <a:bodyPr/>
                    <a:lstStyle/>
                    <a:p>
                      <a:r>
                        <a:rPr lang="en-US" dirty="0" smtClean="0">
                          <a:solidFill>
                            <a:schemeClr val="tx1"/>
                          </a:solidFill>
                        </a:rPr>
                        <a:t>Informed</a:t>
                      </a:r>
                      <a:r>
                        <a:rPr lang="en-US" baseline="0" dirty="0" smtClean="0">
                          <a:solidFill>
                            <a:schemeClr val="tx1"/>
                          </a:solidFill>
                        </a:rPr>
                        <a:t> consent with child’s permission</a:t>
                      </a:r>
                      <a:endParaRPr lang="en-US" dirty="0">
                        <a:solidFill>
                          <a:schemeClr val="tx1"/>
                        </a:solidFill>
                      </a:endParaRPr>
                    </a:p>
                  </a:txBody>
                  <a:tcPr/>
                </a:tc>
                <a:tc>
                  <a:txBody>
                    <a:bodyPr/>
                    <a:lstStyle/>
                    <a:p>
                      <a:r>
                        <a:rPr lang="en-US" dirty="0" smtClean="0">
                          <a:solidFill>
                            <a:schemeClr val="tx1"/>
                          </a:solidFill>
                        </a:rPr>
                        <a:t>Child’s informed consent and sufficient level</a:t>
                      </a:r>
                      <a:r>
                        <a:rPr lang="en-US" baseline="0" dirty="0" smtClean="0">
                          <a:solidFill>
                            <a:schemeClr val="tx1"/>
                          </a:solidFill>
                        </a:rPr>
                        <a:t> of maturity takes due weight</a:t>
                      </a:r>
                      <a:endParaRPr lang="en-US" dirty="0">
                        <a:solidFill>
                          <a:schemeClr val="tx1"/>
                        </a:solidFill>
                      </a:endParaRPr>
                    </a:p>
                  </a:txBody>
                  <a:tcPr/>
                </a:tc>
                <a:tc>
                  <a:txBody>
                    <a:bodyPr/>
                    <a:lstStyle/>
                    <a:p>
                      <a:r>
                        <a:rPr lang="en-US" dirty="0" smtClean="0">
                          <a:solidFill>
                            <a:schemeClr val="tx1"/>
                          </a:solidFill>
                        </a:rPr>
                        <a:t>Written consent</a:t>
                      </a:r>
                      <a:endParaRPr lang="en-US" dirty="0">
                        <a:solidFill>
                          <a:schemeClr val="tx1"/>
                        </a:solidFill>
                      </a:endParaRPr>
                    </a:p>
                  </a:txBody>
                  <a:tcPr/>
                </a:tc>
              </a:tr>
            </a:tbl>
          </a:graphicData>
        </a:graphic>
      </p:graphicFrame>
    </p:spTree>
    <p:extLst>
      <p:ext uri="{BB962C8B-B14F-4D97-AF65-F5344CB8AC3E}">
        <p14:creationId xmlns="" xmlns:p14="http://schemas.microsoft.com/office/powerpoint/2010/main" val="639718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a:t>
            </a:r>
            <a:r>
              <a:rPr lang="en-US" dirty="0" err="1" smtClean="0"/>
              <a:t>InFORMED</a:t>
            </a:r>
            <a:r>
              <a:rPr lang="en-US" dirty="0" smtClean="0"/>
              <a:t> consent</a:t>
            </a:r>
            <a:endParaRPr lang="en-US" dirty="0"/>
          </a:p>
        </p:txBody>
      </p:sp>
      <p:sp>
        <p:nvSpPr>
          <p:cNvPr id="3" name="Content Placeholder 2"/>
          <p:cNvSpPr>
            <a:spLocks noGrp="1"/>
          </p:cNvSpPr>
          <p:nvPr>
            <p:ph idx="1"/>
          </p:nvPr>
        </p:nvSpPr>
        <p:spPr/>
        <p:txBody>
          <a:bodyPr>
            <a:normAutofit/>
          </a:bodyPr>
          <a:lstStyle/>
          <a:p>
            <a:r>
              <a:rPr lang="en-US" sz="2400" dirty="0" smtClean="0">
                <a:solidFill>
                  <a:schemeClr val="tx1"/>
                </a:solidFill>
              </a:rPr>
              <a:t>Based on the scenario and the information you just learned on the previous slide, discuss with your group the appropriate consent procedures. </a:t>
            </a:r>
          </a:p>
          <a:p>
            <a:r>
              <a:rPr lang="en-US" sz="2400" dirty="0" smtClean="0">
                <a:solidFill>
                  <a:schemeClr val="tx1"/>
                </a:solidFill>
              </a:rPr>
              <a:t>Be prepared to share with the larger group. </a:t>
            </a:r>
            <a:endParaRPr lang="en-US" sz="2400" dirty="0">
              <a:solidFill>
                <a:schemeClr val="tx1"/>
              </a:solidFill>
            </a:endParaRPr>
          </a:p>
        </p:txBody>
      </p:sp>
    </p:spTree>
    <p:extLst>
      <p:ext uri="{BB962C8B-B14F-4D97-AF65-F5344CB8AC3E}">
        <p14:creationId xmlns="" xmlns:p14="http://schemas.microsoft.com/office/powerpoint/2010/main" val="45860568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2_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3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6299</TotalTime>
  <Words>5411</Words>
  <Application>Microsoft Office PowerPoint</Application>
  <PresentationFormat>Custom</PresentationFormat>
  <Paragraphs>438</Paragraphs>
  <Slides>21</Slides>
  <Notes>21</Notes>
  <HiddenSlides>0</HiddenSlides>
  <MMClips>0</MMClips>
  <ScaleCrop>false</ScaleCrop>
  <HeadingPairs>
    <vt:vector size="4" baseType="variant">
      <vt:variant>
        <vt:lpstr>Theme</vt:lpstr>
      </vt:variant>
      <vt:variant>
        <vt:i4>4</vt:i4>
      </vt:variant>
      <vt:variant>
        <vt:lpstr>Slide Titles</vt:lpstr>
      </vt:variant>
      <vt:variant>
        <vt:i4>21</vt:i4>
      </vt:variant>
    </vt:vector>
  </HeadingPairs>
  <TitlesOfParts>
    <vt:vector size="25" baseType="lpstr">
      <vt:lpstr>2_IRC-Module-Template-V2</vt:lpstr>
      <vt:lpstr>1_IRC-Module-Template-V2</vt:lpstr>
      <vt:lpstr>IRC-Module-Template-V2</vt:lpstr>
      <vt:lpstr>3_IRC-Module-Template-V2</vt:lpstr>
      <vt:lpstr>Slide 1</vt:lpstr>
      <vt:lpstr>GBV CASE MANAGEMENT responseS to adolescent girls and Child/early marriage</vt:lpstr>
      <vt:lpstr>objectives</vt:lpstr>
      <vt:lpstr>Working with adolescent girls </vt:lpstr>
      <vt:lpstr>Defining early/Forced marriage</vt:lpstr>
      <vt:lpstr>Activity: Defining early/forced marriage</vt:lpstr>
      <vt:lpstr>Case management responses</vt:lpstr>
      <vt:lpstr>Introduce and get consent  </vt:lpstr>
      <vt:lpstr>ACTIVITY: InFORMED consent</vt:lpstr>
      <vt:lpstr>imminent risk CASES</vt:lpstr>
      <vt:lpstr>imminent risk Cases: assessment</vt:lpstr>
      <vt:lpstr>Imminent risk CASes: Assessment</vt:lpstr>
      <vt:lpstr>Activity:  Imminent risk  </vt:lpstr>
      <vt:lpstr>IMMINENT RISK CASES: risk reduction </vt:lpstr>
      <vt:lpstr>girls WHO ARE already married</vt:lpstr>
      <vt:lpstr>Girls WHO already married</vt:lpstr>
      <vt:lpstr>Activity:  Assessment  </vt:lpstr>
      <vt:lpstr>What if there are no supportive adults?</vt:lpstr>
      <vt:lpstr>Activity: Supportive adults</vt:lpstr>
      <vt:lpstr>Activity: Putting it All together  </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IRCAdmin</cp:lastModifiedBy>
  <cp:revision>69</cp:revision>
  <dcterms:created xsi:type="dcterms:W3CDTF">2016-02-24T17:55:23Z</dcterms:created>
  <dcterms:modified xsi:type="dcterms:W3CDTF">2017-04-25T16:04:31Z</dcterms:modified>
</cp:coreProperties>
</file>